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media/image5.jpg" ContentType="image/jpeg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media/image22.jpg" ContentType="image/jpeg"/>
  <Override PartName="/ppt/notesSlides/notesSlide13.xml" ContentType="application/vnd.openxmlformats-officedocument.presentationml.notesSlide+xml"/>
  <Override PartName="/ppt/media/image23.jpg" ContentType="image/jpeg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media/image26.jpg" ContentType="image/jpeg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3"/>
  </p:notesMasterIdLst>
  <p:sldIdLst>
    <p:sldId id="261" r:id="rId2"/>
    <p:sldId id="272" r:id="rId3"/>
    <p:sldId id="269" r:id="rId4"/>
    <p:sldId id="265" r:id="rId5"/>
    <p:sldId id="267" r:id="rId6"/>
    <p:sldId id="268" r:id="rId7"/>
    <p:sldId id="270" r:id="rId8"/>
    <p:sldId id="271" r:id="rId9"/>
    <p:sldId id="274" r:id="rId10"/>
    <p:sldId id="277" r:id="rId11"/>
    <p:sldId id="273" r:id="rId12"/>
    <p:sldId id="281" r:id="rId13"/>
    <p:sldId id="283" r:id="rId14"/>
    <p:sldId id="282" r:id="rId15"/>
    <p:sldId id="275" r:id="rId16"/>
    <p:sldId id="289" r:id="rId17"/>
    <p:sldId id="284" r:id="rId18"/>
    <p:sldId id="285" r:id="rId19"/>
    <p:sldId id="276" r:id="rId20"/>
    <p:sldId id="286" r:id="rId21"/>
    <p:sldId id="287" r:id="rId22"/>
  </p:sldIdLst>
  <p:sldSz cx="9144000" cy="5143500" type="screen16x9"/>
  <p:notesSz cx="9144000" cy="51435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487A"/>
    <a:srgbClr val="431D81"/>
    <a:srgbClr val="502399"/>
    <a:srgbClr val="CCB7EF"/>
    <a:srgbClr val="9364DC"/>
    <a:srgbClr val="CD4091"/>
    <a:srgbClr val="F7F1FF"/>
    <a:srgbClr val="A179E1"/>
    <a:srgbClr val="A47EE2"/>
    <a:srgbClr val="B698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4473" autoAdjust="0"/>
  </p:normalViewPr>
  <p:slideViewPr>
    <p:cSldViewPr>
      <p:cViewPr varScale="1">
        <p:scale>
          <a:sx n="95" d="100"/>
          <a:sy n="95" d="100"/>
        </p:scale>
        <p:origin x="1090" y="53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image1.jp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jpg>
</file>

<file path=ppt/media/image24.png>
</file>

<file path=ppt/media/image25.png>
</file>

<file path=ppt/media/image26.jp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jp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86777A-B103-4B95-A388-4712E14912EF}" type="datetimeFigureOut">
              <a:rPr lang="ru-RU" smtClean="0"/>
              <a:t>03.10.2024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642938"/>
            <a:ext cx="3086100" cy="17367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914400" y="2474913"/>
            <a:ext cx="7315200" cy="20256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4886325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5180013" y="4886325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C3C3A4-4841-4B3B-BA96-F600CD0A33C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38537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C3C3A4-4841-4B3B-BA96-F600CD0A33C6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529906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C3C3A4-4841-4B3B-BA96-F600CD0A33C6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87089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C3C3A4-4841-4B3B-BA96-F600CD0A33C6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92971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C3C3A4-4841-4B3B-BA96-F600CD0A33C6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901777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C3C3A4-4841-4B3B-BA96-F600CD0A33C6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283478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C3C3A4-4841-4B3B-BA96-F600CD0A33C6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357764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C3C3A4-4841-4B3B-BA96-F600CD0A33C6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84240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C3C3A4-4841-4B3B-BA96-F600CD0A33C6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5678726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C3C3A4-4841-4B3B-BA96-F600CD0A33C6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757594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C3C3A4-4841-4B3B-BA96-F600CD0A33C6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210472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C3C3A4-4841-4B3B-BA96-F600CD0A33C6}" type="slidenum">
              <a:rPr lang="ru-RU" smtClean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60410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C3C3A4-4841-4B3B-BA96-F600CD0A33C6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980364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C3C3A4-4841-4B3B-BA96-F600CD0A33C6}" type="slidenum">
              <a:rPr lang="ru-RU" smtClean="0"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5565990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C3C3A4-4841-4B3B-BA96-F600CD0A33C6}" type="slidenum">
              <a:rPr lang="ru-RU" smtClean="0"/>
              <a:t>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68124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C3C3A4-4841-4B3B-BA96-F600CD0A33C6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35945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C3C3A4-4841-4B3B-BA96-F600CD0A33C6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16386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C3C3A4-4841-4B3B-BA96-F600CD0A33C6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35103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C3C3A4-4841-4B3B-BA96-F600CD0A33C6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74211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C3C3A4-4841-4B3B-BA96-F600CD0A33C6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85284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C3C3A4-4841-4B3B-BA96-F600CD0A33C6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16215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C3C3A4-4841-4B3B-BA96-F600CD0A33C6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143119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1594485"/>
            <a:ext cx="7772400" cy="10801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2880360"/>
            <a:ext cx="6400800" cy="12858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10/3/2024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bg1"/>
                </a:solidFill>
                <a:latin typeface="Microsoft Sans Serif"/>
                <a:cs typeface="Microsoft Sans Serif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10/3/2024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10/3/2024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10/3/2024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10/3/2024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26"/>
            <a:ext cx="9143997" cy="5143472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840435" y="665175"/>
            <a:ext cx="7463129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017015" y="1086358"/>
            <a:ext cx="7109968" cy="258635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chemeClr val="bg1"/>
                </a:solidFill>
                <a:latin typeface="Microsoft Sans Serif"/>
                <a:cs typeface="Microsoft Sans Serif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10/3/2024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jpg"/><Relationship Id="rId7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5.jp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6.png"/><Relationship Id="rId4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5.jp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4.png"/><Relationship Id="rId5" Type="http://schemas.openxmlformats.org/officeDocument/2006/relationships/image" Target="../media/image8.png"/><Relationship Id="rId4" Type="http://schemas.openxmlformats.org/officeDocument/2006/relationships/image" Target="../media/image6.png"/><Relationship Id="rId9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5.jp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6.png"/><Relationship Id="rId4" Type="http://schemas.openxmlformats.org/officeDocument/2006/relationships/image" Target="../media/image1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1D8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9059" y="2220248"/>
            <a:ext cx="6629400" cy="1138773"/>
          </a:xfrm>
        </p:spPr>
        <p:txBody>
          <a:bodyPr/>
          <a:lstStyle/>
          <a:p>
            <a:pPr algn="l"/>
            <a:r>
              <a:rPr lang="ru-RU" sz="2000" dirty="0">
                <a:solidFill>
                  <a:srgbClr val="7F49D7"/>
                </a:solidFill>
                <a:latin typeface="Century Gothic" panose="020B0502020202020204" pitchFamily="34" charset="0"/>
                <a:cs typeface="Courier New" panose="02070309020205020404" pitchFamily="49" charset="0"/>
              </a:rPr>
              <a:t>      Решение от команды </a:t>
            </a:r>
            <a:br>
              <a:rPr lang="en-US" sz="2800" dirty="0">
                <a:solidFill>
                  <a:srgbClr val="7F49D7"/>
                </a:solidFill>
                <a:latin typeface="Century Gothic" panose="020B0502020202020204" pitchFamily="34" charset="0"/>
              </a:rPr>
            </a:br>
            <a:r>
              <a:rPr lang="ru-RU" sz="2800" dirty="0">
                <a:solidFill>
                  <a:srgbClr val="7F49D7"/>
                </a:solidFill>
                <a:latin typeface="Century Gothic" panose="020B0502020202020204" pitchFamily="34" charset="0"/>
              </a:rPr>
              <a:t> </a:t>
            </a:r>
            <a:r>
              <a:rPr lang="ru-RU" sz="4800" dirty="0">
                <a:solidFill>
                  <a:srgbClr val="7F49D7"/>
                </a:solidFill>
                <a:latin typeface="Rostov" pitchFamily="2" charset="0"/>
              </a:rPr>
              <a:t>«</a:t>
            </a:r>
            <a:r>
              <a:rPr lang="ru-RU" sz="4800" dirty="0" err="1">
                <a:solidFill>
                  <a:srgbClr val="7F49D7"/>
                </a:solidFill>
                <a:latin typeface="Rostov" pitchFamily="2" charset="0"/>
              </a:rPr>
              <a:t>ИИгры</a:t>
            </a:r>
            <a:r>
              <a:rPr lang="ru-RU" sz="4800" dirty="0">
                <a:solidFill>
                  <a:srgbClr val="7F49D7"/>
                </a:solidFill>
                <a:latin typeface="Rostov" pitchFamily="2" charset="0"/>
              </a:rPr>
              <a:t> разума</a:t>
            </a:r>
            <a:r>
              <a:rPr lang="ru-RU" sz="5400" dirty="0">
                <a:solidFill>
                  <a:srgbClr val="7F49D7"/>
                </a:solidFill>
                <a:latin typeface="Rostov" pitchFamily="2" charset="0"/>
              </a:rPr>
              <a:t>»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54359" y="162435"/>
            <a:ext cx="5638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>
                <a:solidFill>
                  <a:srgbClr val="A179E1"/>
                </a:solidFill>
                <a:latin typeface="Century Gothic" panose="020B0502020202020204" pitchFamily="34" charset="0"/>
              </a:rPr>
              <a:t>МТС </a:t>
            </a:r>
            <a:r>
              <a:rPr lang="ru-RU" sz="1200" dirty="0" err="1">
                <a:solidFill>
                  <a:srgbClr val="A179E1"/>
                </a:solidFill>
                <a:latin typeface="Century Gothic" panose="020B0502020202020204" pitchFamily="34" charset="0"/>
              </a:rPr>
              <a:t>Линк</a:t>
            </a:r>
            <a:r>
              <a:rPr lang="ru-RU" sz="1200" dirty="0">
                <a:solidFill>
                  <a:srgbClr val="A179E1"/>
                </a:solidFill>
                <a:latin typeface="Century Gothic" panose="020B0502020202020204" pitchFamily="34" charset="0"/>
              </a:rPr>
              <a:t>. Использование ИИ в продукте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9216" y="3359021"/>
            <a:ext cx="51054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8000" b="1" dirty="0">
                <a:solidFill>
                  <a:srgbClr val="B698E8"/>
                </a:solidFill>
                <a:latin typeface="Century Gothic" panose="020B0502020202020204" pitchFamily="34" charset="0"/>
              </a:rPr>
              <a:t>1</a:t>
            </a:r>
            <a:r>
              <a:rPr lang="ru-RU" sz="2800" b="1" dirty="0">
                <a:solidFill>
                  <a:srgbClr val="B698E8"/>
                </a:solidFill>
                <a:latin typeface="Century Gothic" panose="020B0502020202020204" pitchFamily="34" charset="0"/>
              </a:rPr>
              <a:t> ЭТАП </a:t>
            </a:r>
            <a:r>
              <a:rPr lang="en-US" sz="2800" b="1" dirty="0">
                <a:solidFill>
                  <a:srgbClr val="B698E8"/>
                </a:solidFill>
                <a:latin typeface="Century Gothic" panose="020B0502020202020204" pitchFamily="34" charset="0"/>
              </a:rPr>
              <a:t>is downloading….</a:t>
            </a:r>
            <a:endParaRPr lang="ru-RU" sz="2800" b="1" dirty="0">
              <a:solidFill>
                <a:srgbClr val="B698E8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304800" y="439434"/>
            <a:ext cx="8535168" cy="4494515"/>
          </a:xfrm>
          <a:prstGeom prst="roundRect">
            <a:avLst/>
          </a:prstGeom>
          <a:noFill/>
          <a:ln>
            <a:solidFill>
              <a:srgbClr val="CCB7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5823214" y="439433"/>
            <a:ext cx="3051214" cy="4494516"/>
          </a:xfrm>
          <a:prstGeom prst="roundRect">
            <a:avLst/>
          </a:prstGeom>
          <a:gradFill>
            <a:gsLst>
              <a:gs pos="41500">
                <a:srgbClr val="9A6FDF"/>
              </a:gs>
              <a:gs pos="0">
                <a:srgbClr val="502399"/>
              </a:gs>
              <a:gs pos="83000">
                <a:srgbClr val="672DC5"/>
              </a:gs>
              <a:gs pos="100000">
                <a:srgbClr val="431D8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875499">
            <a:off x="5769584" y="1170836"/>
            <a:ext cx="3031710" cy="3031710"/>
          </a:xfrm>
          <a:prstGeom prst="rect">
            <a:avLst/>
          </a:prstGeom>
          <a:noFill/>
        </p:spPr>
      </p:pic>
      <p:sp>
        <p:nvSpPr>
          <p:cNvPr id="10" name="TextBox 9"/>
          <p:cNvSpPr txBox="1"/>
          <p:nvPr/>
        </p:nvSpPr>
        <p:spPr>
          <a:xfrm>
            <a:off x="8780060" y="4749636"/>
            <a:ext cx="304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A47EE2"/>
                </a:solidFill>
                <a:latin typeface="Rostov" pitchFamily="2" charset="0"/>
              </a:rPr>
              <a:t>1</a:t>
            </a:r>
            <a:endParaRPr lang="ru-RU" sz="2000" dirty="0">
              <a:solidFill>
                <a:srgbClr val="A47EE2"/>
              </a:solidFill>
              <a:latin typeface="Rostov" pitchFamily="2" charset="0"/>
            </a:endParaRPr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V="1">
            <a:off x="6324610" y="4203380"/>
            <a:ext cx="2111694" cy="479081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6324605" y="643456"/>
            <a:ext cx="2111699" cy="47908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49216" y="727402"/>
            <a:ext cx="533694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8800" dirty="0">
                <a:solidFill>
                  <a:srgbClr val="9364DC"/>
                </a:solidFill>
                <a:latin typeface="Rostov" pitchFamily="2" charset="0"/>
              </a:rPr>
              <a:t>0</a:t>
            </a:r>
            <a:r>
              <a:rPr lang="en-US" sz="8800" dirty="0">
                <a:solidFill>
                  <a:srgbClr val="9364DC"/>
                </a:solidFill>
                <a:latin typeface="Rostov" pitchFamily="2" charset="0"/>
              </a:rPr>
              <a:t>4.10.2024</a:t>
            </a:r>
            <a:endParaRPr lang="ru-RU" sz="2800" dirty="0">
              <a:solidFill>
                <a:srgbClr val="9364DC"/>
              </a:solidFill>
              <a:latin typeface="Rostov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48257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1D8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Скругленный прямоугольник 4"/>
          <p:cNvSpPr/>
          <p:nvPr/>
        </p:nvSpPr>
        <p:spPr>
          <a:xfrm>
            <a:off x="2358751" y="1218144"/>
            <a:ext cx="6335654" cy="3493264"/>
          </a:xfrm>
          <a:prstGeom prst="roundRect">
            <a:avLst/>
          </a:prstGeom>
          <a:solidFill>
            <a:schemeClr val="bg1"/>
          </a:solidFill>
          <a:ln>
            <a:solidFill>
              <a:srgbClr val="CCB7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TextBox 3"/>
          <p:cNvSpPr txBox="1"/>
          <p:nvPr/>
        </p:nvSpPr>
        <p:spPr>
          <a:xfrm>
            <a:off x="954359" y="162435"/>
            <a:ext cx="5638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>
                <a:solidFill>
                  <a:srgbClr val="A179E1"/>
                </a:solidFill>
                <a:latin typeface="Century Gothic" panose="020B0502020202020204" pitchFamily="34" charset="0"/>
              </a:rPr>
              <a:t>МТС </a:t>
            </a:r>
            <a:r>
              <a:rPr lang="ru-RU" sz="1200" dirty="0" err="1">
                <a:solidFill>
                  <a:srgbClr val="A179E1"/>
                </a:solidFill>
                <a:latin typeface="Century Gothic" panose="020B0502020202020204" pitchFamily="34" charset="0"/>
              </a:rPr>
              <a:t>Линк</a:t>
            </a:r>
            <a:r>
              <a:rPr lang="ru-RU" sz="1200" dirty="0">
                <a:solidFill>
                  <a:srgbClr val="A179E1"/>
                </a:solidFill>
                <a:latin typeface="Century Gothic" panose="020B0502020202020204" pitchFamily="34" charset="0"/>
              </a:rPr>
              <a:t>. Использование ИИ в продукте</a:t>
            </a: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304800" y="439434"/>
            <a:ext cx="8535168" cy="4494515"/>
          </a:xfrm>
          <a:prstGeom prst="roundRect">
            <a:avLst/>
          </a:prstGeom>
          <a:noFill/>
          <a:ln>
            <a:solidFill>
              <a:srgbClr val="CCB7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TextBox 9"/>
          <p:cNvSpPr txBox="1"/>
          <p:nvPr/>
        </p:nvSpPr>
        <p:spPr>
          <a:xfrm>
            <a:off x="8694404" y="4733894"/>
            <a:ext cx="5163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rgbClr val="A47EE2"/>
                </a:solidFill>
                <a:latin typeface="Rostov" pitchFamily="2" charset="0"/>
              </a:rPr>
              <a:t>10</a:t>
            </a:r>
          </a:p>
        </p:txBody>
      </p:sp>
      <p:sp>
        <p:nvSpPr>
          <p:cNvPr id="14" name="Заголовок 13">
            <a:extLst>
              <a:ext uri="{FF2B5EF4-FFF2-40B4-BE49-F238E27FC236}">
                <a16:creationId xmlns:a16="http://schemas.microsoft.com/office/drawing/2014/main" id="{57092AE8-9BC2-4896-AF62-30DD29F334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363" y="548998"/>
            <a:ext cx="8244041" cy="719467"/>
          </a:xfrm>
        </p:spPr>
        <p:txBody>
          <a:bodyPr/>
          <a:lstStyle/>
          <a:p>
            <a:pPr algn="ctr"/>
            <a:r>
              <a:rPr lang="en-US" sz="4000" dirty="0" err="1">
                <a:solidFill>
                  <a:srgbClr val="431D81"/>
                </a:solidFill>
                <a:latin typeface="Rostov" pitchFamily="2" charset="0"/>
              </a:rPr>
              <a:t>ChatGPT</a:t>
            </a:r>
            <a:br>
              <a:rPr lang="ru-RU" sz="4000" dirty="0">
                <a:solidFill>
                  <a:srgbClr val="431D81"/>
                </a:solidFill>
                <a:latin typeface="Rostov" pitchFamily="2" charset="0"/>
              </a:rPr>
            </a:br>
            <a:endParaRPr lang="ru-RU" sz="4000" dirty="0">
              <a:solidFill>
                <a:srgbClr val="431D81"/>
              </a:solidFill>
              <a:latin typeface="Rostov" pitchFamily="2" charset="0"/>
            </a:endParaRPr>
          </a:p>
        </p:txBody>
      </p:sp>
      <p:pic>
        <p:nvPicPr>
          <p:cNvPr id="56" name="Рисунок 5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303" y="1587923"/>
            <a:ext cx="1316370" cy="2571750"/>
          </a:xfrm>
          <a:prstGeom prst="rect">
            <a:avLst/>
          </a:prstGeom>
        </p:spPr>
      </p:pic>
      <p:sp>
        <p:nvSpPr>
          <p:cNvPr id="60" name="Овал 59"/>
          <p:cNvSpPr/>
          <p:nvPr/>
        </p:nvSpPr>
        <p:spPr>
          <a:xfrm>
            <a:off x="1042380" y="1696091"/>
            <a:ext cx="990600" cy="990600"/>
          </a:xfrm>
          <a:prstGeom prst="ellipse">
            <a:avLst/>
          </a:prstGeom>
          <a:solidFill>
            <a:srgbClr val="CCB7EF"/>
          </a:solidFill>
          <a:ln>
            <a:solidFill>
              <a:srgbClr val="F7F1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3" name="TextBox 62"/>
          <p:cNvSpPr txBox="1"/>
          <p:nvPr/>
        </p:nvSpPr>
        <p:spPr>
          <a:xfrm>
            <a:off x="1156584" y="1960558"/>
            <a:ext cx="7618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431D81"/>
                </a:solidFill>
                <a:latin typeface="Rostov" pitchFamily="2" charset="0"/>
              </a:rPr>
              <a:t>GPT</a:t>
            </a:r>
            <a:endParaRPr lang="ru-RU" sz="2400" dirty="0">
              <a:solidFill>
                <a:srgbClr val="431D81"/>
              </a:solidFill>
              <a:latin typeface="Rostov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5302C82-54F3-4C9B-8A63-F724608B3C44}"/>
              </a:ext>
            </a:extLst>
          </p:cNvPr>
          <p:cNvSpPr txBox="1"/>
          <p:nvPr/>
        </p:nvSpPr>
        <p:spPr>
          <a:xfrm>
            <a:off x="2652761" y="1270440"/>
            <a:ext cx="618720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72000">
              <a:tabLst>
                <a:tab pos="144000" algn="l"/>
              </a:tabLst>
            </a:pPr>
            <a:r>
              <a:rPr lang="en-US" sz="900" dirty="0"/>
              <a:t>import </a:t>
            </a:r>
            <a:r>
              <a:rPr lang="en-US" sz="900" dirty="0" err="1"/>
              <a:t>openai</a:t>
            </a:r>
            <a:endParaRPr lang="en-US" sz="900" dirty="0"/>
          </a:p>
          <a:p>
            <a:pPr defTabSz="972000">
              <a:tabLst>
                <a:tab pos="144000" algn="l"/>
              </a:tabLst>
            </a:pPr>
            <a:r>
              <a:rPr lang="en-US" sz="900" dirty="0"/>
              <a:t># import time</a:t>
            </a:r>
          </a:p>
          <a:p>
            <a:pPr defTabSz="972000">
              <a:tabLst>
                <a:tab pos="144000" algn="l"/>
              </a:tabLst>
            </a:pPr>
            <a:endParaRPr lang="en-US" sz="900" dirty="0"/>
          </a:p>
          <a:p>
            <a:pPr defTabSz="972000">
              <a:tabLst>
                <a:tab pos="144000" algn="l"/>
              </a:tabLst>
            </a:pPr>
            <a:r>
              <a:rPr lang="en-US" sz="900" dirty="0" err="1"/>
              <a:t>openai.api_key</a:t>
            </a:r>
            <a:r>
              <a:rPr lang="en-US" sz="900" dirty="0"/>
              <a:t> = 'API_KEY'</a:t>
            </a:r>
          </a:p>
          <a:p>
            <a:pPr defTabSz="972000">
              <a:tabLst>
                <a:tab pos="144000" algn="l"/>
              </a:tabLst>
            </a:pPr>
            <a:r>
              <a:rPr lang="en-US" sz="900" dirty="0"/>
              <a:t>client = </a:t>
            </a:r>
            <a:r>
              <a:rPr lang="en-US" sz="900" dirty="0" err="1"/>
              <a:t>openai.OpenAI</a:t>
            </a:r>
            <a:r>
              <a:rPr lang="en-US" sz="900" dirty="0"/>
              <a:t>(</a:t>
            </a:r>
          </a:p>
          <a:p>
            <a:pPr defTabSz="972000">
              <a:tabLst>
                <a:tab pos="144000" algn="l"/>
              </a:tabLst>
            </a:pPr>
            <a:r>
              <a:rPr lang="ru-RU" sz="900" dirty="0"/>
              <a:t>	</a:t>
            </a:r>
            <a:r>
              <a:rPr lang="en-US" sz="900" dirty="0" err="1"/>
              <a:t>api_key</a:t>
            </a:r>
            <a:r>
              <a:rPr lang="en-US" sz="900" dirty="0"/>
              <a:t>= 'API_KEY',</a:t>
            </a:r>
          </a:p>
          <a:p>
            <a:pPr defTabSz="972000">
              <a:tabLst>
                <a:tab pos="144000" algn="l"/>
              </a:tabLst>
            </a:pPr>
            <a:r>
              <a:rPr lang="en-US" sz="900" dirty="0"/>
              <a:t>)</a:t>
            </a:r>
          </a:p>
          <a:p>
            <a:pPr defTabSz="972000">
              <a:tabLst>
                <a:tab pos="144000" algn="l"/>
              </a:tabLst>
            </a:pPr>
            <a:endParaRPr lang="en-US" sz="900" dirty="0"/>
          </a:p>
          <a:p>
            <a:pPr defTabSz="972000">
              <a:tabLst>
                <a:tab pos="144000" algn="l"/>
              </a:tabLst>
            </a:pPr>
            <a:r>
              <a:rPr lang="en-US" sz="900" dirty="0"/>
              <a:t>def search(text):</a:t>
            </a:r>
          </a:p>
          <a:p>
            <a:pPr defTabSz="972000">
              <a:tabLst>
                <a:tab pos="144000" algn="l"/>
              </a:tabLst>
            </a:pPr>
            <a:r>
              <a:rPr lang="ru-RU" sz="900" dirty="0"/>
              <a:t>	</a:t>
            </a:r>
            <a:r>
              <a:rPr lang="en-US" sz="900" dirty="0"/>
              <a:t>chat = </a:t>
            </a:r>
            <a:r>
              <a:rPr lang="en-US" sz="900" dirty="0" err="1"/>
              <a:t>client.chat.completions.create</a:t>
            </a:r>
            <a:r>
              <a:rPr lang="en-US" sz="900" dirty="0"/>
              <a:t>(model="gpt-3.5-turbo", messages=[ {"role": "user", "content": f'</a:t>
            </a:r>
            <a:r>
              <a:rPr lang="ru-RU" sz="900" dirty="0"/>
              <a:t>Выбери одно из 	представленных в списке ["Атмосфера", "Баланс", "Влияние", "Вызов", "Гибкость", "Деньги", "Динамика", 	"Достижение", ключевых слов, подходящее по смыслу предложения : {</a:t>
            </a:r>
            <a:r>
              <a:rPr lang="en-US" sz="900" dirty="0"/>
              <a:t>text}'} ])</a:t>
            </a:r>
          </a:p>
          <a:p>
            <a:pPr defTabSz="972000">
              <a:tabLst>
                <a:tab pos="144000" algn="l"/>
              </a:tabLst>
            </a:pPr>
            <a:r>
              <a:rPr lang="en-US" sz="900" dirty="0"/>
              <a:t>  </a:t>
            </a:r>
            <a:r>
              <a:rPr lang="ru-RU" sz="900" dirty="0"/>
              <a:t>	</a:t>
            </a:r>
            <a:r>
              <a:rPr lang="en-US" sz="900" dirty="0"/>
              <a:t>reply = </a:t>
            </a:r>
            <a:r>
              <a:rPr lang="en-US" sz="900" dirty="0" err="1"/>
              <a:t>chat.choices</a:t>
            </a:r>
            <a:r>
              <a:rPr lang="en-US" sz="900" dirty="0"/>
              <a:t>[0].</a:t>
            </a:r>
            <a:r>
              <a:rPr lang="en-US" sz="900" dirty="0" err="1"/>
              <a:t>message.content</a:t>
            </a:r>
            <a:endParaRPr lang="en-US" sz="900" dirty="0"/>
          </a:p>
          <a:p>
            <a:pPr defTabSz="972000">
              <a:tabLst>
                <a:tab pos="144000" algn="l"/>
              </a:tabLst>
            </a:pPr>
            <a:r>
              <a:rPr lang="en-US" sz="900" dirty="0"/>
              <a:t>  </a:t>
            </a:r>
            <a:r>
              <a:rPr lang="ru-RU" sz="900" dirty="0"/>
              <a:t>	</a:t>
            </a:r>
            <a:r>
              <a:rPr lang="en-US" sz="900" dirty="0"/>
              <a:t>return reply</a:t>
            </a:r>
          </a:p>
          <a:p>
            <a:pPr defTabSz="972000">
              <a:tabLst>
                <a:tab pos="144000" algn="l"/>
              </a:tabLst>
            </a:pPr>
            <a:endParaRPr lang="en-US" sz="900" dirty="0"/>
          </a:p>
          <a:p>
            <a:pPr defTabSz="972000">
              <a:tabLst>
                <a:tab pos="144000" algn="l"/>
              </a:tabLst>
            </a:pPr>
            <a:r>
              <a:rPr lang="en-US" sz="900" dirty="0"/>
              <a:t># </a:t>
            </a:r>
            <a:r>
              <a:rPr lang="en-US" sz="900" dirty="0" err="1"/>
              <a:t>start_time</a:t>
            </a:r>
            <a:r>
              <a:rPr lang="en-US" sz="900" dirty="0"/>
              <a:t> = </a:t>
            </a:r>
            <a:r>
              <a:rPr lang="en-US" sz="900" dirty="0" err="1"/>
              <a:t>time.time</a:t>
            </a:r>
            <a:r>
              <a:rPr lang="en-US" sz="900" dirty="0"/>
              <a:t>()</a:t>
            </a:r>
          </a:p>
          <a:p>
            <a:pPr defTabSz="972000">
              <a:tabLst>
                <a:tab pos="144000" algn="l"/>
              </a:tabLst>
            </a:pPr>
            <a:r>
              <a:rPr lang="en-US" sz="900" dirty="0"/>
              <a:t>text = list(</a:t>
            </a:r>
            <a:r>
              <a:rPr lang="en-US" sz="900" dirty="0" err="1"/>
              <a:t>df_rus</a:t>
            </a:r>
            <a:r>
              <a:rPr lang="en-US" sz="900" dirty="0"/>
              <a:t>['</a:t>
            </a:r>
            <a:r>
              <a:rPr lang="ru-RU" sz="900" dirty="0"/>
              <a:t>Ответ'])</a:t>
            </a:r>
          </a:p>
          <a:p>
            <a:pPr defTabSz="972000">
              <a:tabLst>
                <a:tab pos="144000" algn="l"/>
              </a:tabLst>
            </a:pPr>
            <a:r>
              <a:rPr lang="en-US" sz="900" dirty="0" err="1"/>
              <a:t>final_lst</a:t>
            </a:r>
            <a:r>
              <a:rPr lang="en-US" sz="900" dirty="0"/>
              <a:t> = []</a:t>
            </a:r>
          </a:p>
          <a:p>
            <a:pPr defTabSz="972000">
              <a:tabLst>
                <a:tab pos="144000" algn="l"/>
              </a:tabLst>
            </a:pPr>
            <a:r>
              <a:rPr lang="en-US" sz="900" dirty="0"/>
              <a:t>for string in text:</a:t>
            </a:r>
          </a:p>
          <a:p>
            <a:pPr defTabSz="972000">
              <a:tabLst>
                <a:tab pos="144000" algn="l"/>
              </a:tabLst>
            </a:pPr>
            <a:r>
              <a:rPr lang="ru-RU" sz="900" dirty="0"/>
              <a:t>	</a:t>
            </a:r>
            <a:r>
              <a:rPr lang="en-US" sz="900" dirty="0"/>
              <a:t>reply = str(search(string))</a:t>
            </a:r>
          </a:p>
          <a:p>
            <a:pPr defTabSz="972000">
              <a:tabLst>
                <a:tab pos="144000" algn="l"/>
              </a:tabLst>
            </a:pPr>
            <a:r>
              <a:rPr lang="ru-RU" sz="900" dirty="0"/>
              <a:t>	</a:t>
            </a:r>
            <a:r>
              <a:rPr lang="en-US" sz="900" dirty="0" err="1"/>
              <a:t>final_lst.append</a:t>
            </a:r>
            <a:r>
              <a:rPr lang="en-US" sz="900" dirty="0"/>
              <a:t>(reply)</a:t>
            </a:r>
          </a:p>
          <a:p>
            <a:pPr defTabSz="972000">
              <a:tabLst>
                <a:tab pos="144000" algn="l"/>
              </a:tabLst>
            </a:pPr>
            <a:r>
              <a:rPr lang="en-US" sz="900" dirty="0"/>
              <a:t># print("--- %s seconds ---" % (</a:t>
            </a:r>
            <a:r>
              <a:rPr lang="en-US" sz="900" dirty="0" err="1"/>
              <a:t>time.time</a:t>
            </a:r>
            <a:r>
              <a:rPr lang="en-US" sz="900" dirty="0"/>
              <a:t>() - </a:t>
            </a:r>
            <a:r>
              <a:rPr lang="en-US" sz="900" dirty="0" err="1"/>
              <a:t>start_time</a:t>
            </a:r>
            <a:r>
              <a:rPr lang="en-US" sz="900" dirty="0"/>
              <a:t>))</a:t>
            </a:r>
          </a:p>
          <a:p>
            <a:pPr defTabSz="972000">
              <a:tabLst>
                <a:tab pos="144000" algn="l"/>
              </a:tabLst>
            </a:pPr>
            <a:r>
              <a:rPr lang="en-US" sz="900" dirty="0"/>
              <a:t>print(</a:t>
            </a:r>
            <a:r>
              <a:rPr lang="en-US" sz="900" dirty="0" err="1"/>
              <a:t>f"ChatGPT</a:t>
            </a:r>
            <a:r>
              <a:rPr lang="en-US" sz="900" dirty="0"/>
              <a:t> reply: {</a:t>
            </a:r>
            <a:r>
              <a:rPr lang="en-US" sz="900" dirty="0" err="1"/>
              <a:t>final_lst</a:t>
            </a:r>
            <a:r>
              <a:rPr lang="en-US" sz="900" dirty="0"/>
              <a:t>}")</a:t>
            </a:r>
            <a:endParaRPr lang="ru-RU" sz="900" dirty="0"/>
          </a:p>
          <a:p>
            <a:endParaRPr lang="ru-RU" sz="900" dirty="0"/>
          </a:p>
        </p:txBody>
      </p:sp>
      <p:sp>
        <p:nvSpPr>
          <p:cNvPr id="11" name="Выгнутая вниз стрелка 8">
            <a:extLst>
              <a:ext uri="{FF2B5EF4-FFF2-40B4-BE49-F238E27FC236}">
                <a16:creationId xmlns:a16="http://schemas.microsoft.com/office/drawing/2014/main" id="{3803EE0F-54C5-4EB1-BBBB-21836B6847F0}"/>
              </a:ext>
            </a:extLst>
          </p:cNvPr>
          <p:cNvSpPr/>
          <p:nvPr/>
        </p:nvSpPr>
        <p:spPr>
          <a:xfrm rot="8610383">
            <a:off x="5363383" y="1833767"/>
            <a:ext cx="888688" cy="307673"/>
          </a:xfrm>
          <a:prstGeom prst="curvedUpArrow">
            <a:avLst/>
          </a:prstGeom>
          <a:solidFill>
            <a:srgbClr val="9364DC"/>
          </a:solidFill>
          <a:ln>
            <a:solidFill>
              <a:srgbClr val="B698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12" name="Овал 11">
            <a:extLst>
              <a:ext uri="{FF2B5EF4-FFF2-40B4-BE49-F238E27FC236}">
                <a16:creationId xmlns:a16="http://schemas.microsoft.com/office/drawing/2014/main" id="{19A66013-FD6D-4267-B04C-9A41EEB0E952}"/>
              </a:ext>
            </a:extLst>
          </p:cNvPr>
          <p:cNvSpPr/>
          <p:nvPr/>
        </p:nvSpPr>
        <p:spPr>
          <a:xfrm>
            <a:off x="6262141" y="1587923"/>
            <a:ext cx="2209800" cy="822559"/>
          </a:xfrm>
          <a:prstGeom prst="ellipse">
            <a:avLst/>
          </a:prstGeom>
          <a:solidFill>
            <a:srgbClr val="F7F1FF"/>
          </a:solidFill>
          <a:ln>
            <a:solidFill>
              <a:srgbClr val="9364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DA889A9-FB9C-487D-A5E9-EB6EF77BBAD8}"/>
              </a:ext>
            </a:extLst>
          </p:cNvPr>
          <p:cNvSpPr txBox="1"/>
          <p:nvPr/>
        </p:nvSpPr>
        <p:spPr>
          <a:xfrm>
            <a:off x="6203105" y="1717985"/>
            <a:ext cx="23278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>
                <a:solidFill>
                  <a:srgbClr val="502399"/>
                </a:solidFill>
                <a:latin typeface="Century Gothic" panose="020B0502020202020204" pitchFamily="34" charset="0"/>
              </a:rPr>
              <a:t>демонстрация программного кода</a:t>
            </a:r>
          </a:p>
        </p:txBody>
      </p:sp>
    </p:spTree>
    <p:extLst>
      <p:ext uri="{BB962C8B-B14F-4D97-AF65-F5344CB8AC3E}">
        <p14:creationId xmlns:p14="http://schemas.microsoft.com/office/powerpoint/2010/main" val="39503011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1D8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54359" y="162435"/>
            <a:ext cx="5638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>
                <a:solidFill>
                  <a:srgbClr val="A179E1"/>
                </a:solidFill>
                <a:latin typeface="Century Gothic" panose="020B0502020202020204" pitchFamily="34" charset="0"/>
              </a:rPr>
              <a:t>МТС </a:t>
            </a:r>
            <a:r>
              <a:rPr lang="ru-RU" sz="1200" dirty="0" err="1">
                <a:solidFill>
                  <a:srgbClr val="A179E1"/>
                </a:solidFill>
                <a:latin typeface="Century Gothic" panose="020B0502020202020204" pitchFamily="34" charset="0"/>
              </a:rPr>
              <a:t>Линк</a:t>
            </a:r>
            <a:r>
              <a:rPr lang="ru-RU" sz="1200" dirty="0">
                <a:solidFill>
                  <a:srgbClr val="A179E1"/>
                </a:solidFill>
                <a:latin typeface="Century Gothic" panose="020B0502020202020204" pitchFamily="34" charset="0"/>
              </a:rPr>
              <a:t>. Использование ИИ в продукте</a:t>
            </a: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304800" y="439434"/>
            <a:ext cx="8535168" cy="4494515"/>
          </a:xfrm>
          <a:prstGeom prst="roundRect">
            <a:avLst/>
          </a:prstGeom>
          <a:noFill/>
          <a:ln>
            <a:solidFill>
              <a:srgbClr val="CCB7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TextBox 9"/>
          <p:cNvSpPr txBox="1"/>
          <p:nvPr/>
        </p:nvSpPr>
        <p:spPr>
          <a:xfrm>
            <a:off x="8704244" y="4704066"/>
            <a:ext cx="5163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rgbClr val="A47EE2"/>
                </a:solidFill>
                <a:latin typeface="Rostov" pitchFamily="2" charset="0"/>
              </a:rPr>
              <a:t>11</a:t>
            </a:r>
          </a:p>
        </p:txBody>
      </p:sp>
      <p:sp>
        <p:nvSpPr>
          <p:cNvPr id="14" name="Заголовок 13">
            <a:extLst>
              <a:ext uri="{FF2B5EF4-FFF2-40B4-BE49-F238E27FC236}">
                <a16:creationId xmlns:a16="http://schemas.microsoft.com/office/drawing/2014/main" id="{57092AE8-9BC2-4896-AF62-30DD29F334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4630" y="601942"/>
            <a:ext cx="7951140" cy="553998"/>
          </a:xfrm>
        </p:spPr>
        <p:txBody>
          <a:bodyPr/>
          <a:lstStyle/>
          <a:p>
            <a:r>
              <a:rPr lang="ru-RU" sz="3600" dirty="0" err="1">
                <a:solidFill>
                  <a:srgbClr val="431D81"/>
                </a:solidFill>
                <a:latin typeface="Rostov" pitchFamily="2" charset="0"/>
              </a:rPr>
              <a:t>Датасеты</a:t>
            </a:r>
            <a:r>
              <a:rPr lang="ru-RU" sz="3600" dirty="0">
                <a:solidFill>
                  <a:srgbClr val="431D81"/>
                </a:solidFill>
                <a:latin typeface="Rostov" pitchFamily="2" charset="0"/>
              </a:rPr>
              <a:t> для обучения модели</a:t>
            </a:r>
          </a:p>
        </p:txBody>
      </p:sp>
      <p:sp>
        <p:nvSpPr>
          <p:cNvPr id="2" name="Прямоугольник: скругленные углы 1">
            <a:extLst>
              <a:ext uri="{FF2B5EF4-FFF2-40B4-BE49-F238E27FC236}">
                <a16:creationId xmlns:a16="http://schemas.microsoft.com/office/drawing/2014/main" id="{E529D871-A224-434D-AAF4-D2C377A6D38F}"/>
              </a:ext>
            </a:extLst>
          </p:cNvPr>
          <p:cNvSpPr/>
          <p:nvPr/>
        </p:nvSpPr>
        <p:spPr>
          <a:xfrm>
            <a:off x="954359" y="1352550"/>
            <a:ext cx="2627041" cy="553998"/>
          </a:xfrm>
          <a:prstGeom prst="roundRect">
            <a:avLst/>
          </a:prstGeom>
          <a:solidFill>
            <a:srgbClr val="CCB7EF"/>
          </a:solidFill>
          <a:ln>
            <a:solidFill>
              <a:srgbClr val="431D8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9" name="Прямоугольник: скругленные углы 28">
            <a:extLst>
              <a:ext uri="{FF2B5EF4-FFF2-40B4-BE49-F238E27FC236}">
                <a16:creationId xmlns:a16="http://schemas.microsoft.com/office/drawing/2014/main" id="{6A6E18C9-3D46-45FA-8A50-6169C61B922B}"/>
              </a:ext>
            </a:extLst>
          </p:cNvPr>
          <p:cNvSpPr/>
          <p:nvPr/>
        </p:nvSpPr>
        <p:spPr>
          <a:xfrm>
            <a:off x="5410200" y="1327692"/>
            <a:ext cx="2627041" cy="553998"/>
          </a:xfrm>
          <a:prstGeom prst="roundRect">
            <a:avLst/>
          </a:prstGeom>
          <a:solidFill>
            <a:srgbClr val="CCB7EF"/>
          </a:solidFill>
          <a:ln>
            <a:solidFill>
              <a:srgbClr val="5023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E695449-2B02-4378-BF77-7AF0E5ACDC87}"/>
              </a:ext>
            </a:extLst>
          </p:cNvPr>
          <p:cNvSpPr txBox="1"/>
          <p:nvPr/>
        </p:nvSpPr>
        <p:spPr>
          <a:xfrm>
            <a:off x="1277278" y="1415514"/>
            <a:ext cx="1981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b="1" dirty="0">
                <a:solidFill>
                  <a:srgbClr val="431D81"/>
                </a:solidFill>
                <a:latin typeface="Rostov" pitchFamily="2" charset="0"/>
              </a:rPr>
              <a:t>dataset.txt</a:t>
            </a:r>
          </a:p>
        </p:txBody>
      </p:sp>
      <p:sp>
        <p:nvSpPr>
          <p:cNvPr id="11" name="Прямоугольник: скругленные углы 10">
            <a:extLst>
              <a:ext uri="{FF2B5EF4-FFF2-40B4-BE49-F238E27FC236}">
                <a16:creationId xmlns:a16="http://schemas.microsoft.com/office/drawing/2014/main" id="{F486A3E5-0CE3-4E2F-9865-A942716F838D}"/>
              </a:ext>
            </a:extLst>
          </p:cNvPr>
          <p:cNvSpPr/>
          <p:nvPr/>
        </p:nvSpPr>
        <p:spPr>
          <a:xfrm>
            <a:off x="954358" y="2505848"/>
            <a:ext cx="2627041" cy="1828800"/>
          </a:xfrm>
          <a:prstGeom prst="roundRect">
            <a:avLst/>
          </a:prstGeom>
          <a:solidFill>
            <a:srgbClr val="CCB7E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BAC0B21-81CD-46F0-A362-1D25C65B1BFE}"/>
              </a:ext>
            </a:extLst>
          </p:cNvPr>
          <p:cNvSpPr txBox="1"/>
          <p:nvPr/>
        </p:nvSpPr>
        <p:spPr>
          <a:xfrm>
            <a:off x="906267" y="2819664"/>
            <a:ext cx="272322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b="1" dirty="0">
                <a:solidFill>
                  <a:srgbClr val="5B487A"/>
                </a:solidFill>
                <a:latin typeface="Century Gothic" panose="020B0502020202020204" pitchFamily="34" charset="0"/>
              </a:rPr>
              <a:t>содержит только предложения в качестве ответов</a:t>
            </a:r>
          </a:p>
        </p:txBody>
      </p:sp>
      <p:sp>
        <p:nvSpPr>
          <p:cNvPr id="33" name="Прямоугольник: скругленные углы 32">
            <a:extLst>
              <a:ext uri="{FF2B5EF4-FFF2-40B4-BE49-F238E27FC236}">
                <a16:creationId xmlns:a16="http://schemas.microsoft.com/office/drawing/2014/main" id="{EF3DBCB9-466B-4D60-B08D-568676A305BA}"/>
              </a:ext>
            </a:extLst>
          </p:cNvPr>
          <p:cNvSpPr/>
          <p:nvPr/>
        </p:nvSpPr>
        <p:spPr>
          <a:xfrm>
            <a:off x="5486400" y="2493419"/>
            <a:ext cx="2627041" cy="1828800"/>
          </a:xfrm>
          <a:prstGeom prst="roundRect">
            <a:avLst/>
          </a:prstGeom>
          <a:solidFill>
            <a:srgbClr val="CCB7E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Стрелка: вниз 11">
            <a:extLst>
              <a:ext uri="{FF2B5EF4-FFF2-40B4-BE49-F238E27FC236}">
                <a16:creationId xmlns:a16="http://schemas.microsoft.com/office/drawing/2014/main" id="{089F30FA-C424-4E98-BEA0-736C7A4DFD69}"/>
              </a:ext>
            </a:extLst>
          </p:cNvPr>
          <p:cNvSpPr/>
          <p:nvPr/>
        </p:nvSpPr>
        <p:spPr>
          <a:xfrm>
            <a:off x="2072640" y="1988320"/>
            <a:ext cx="304800" cy="435755"/>
          </a:xfrm>
          <a:prstGeom prst="downArrow">
            <a:avLst/>
          </a:prstGeom>
          <a:solidFill>
            <a:srgbClr val="431D81"/>
          </a:solidFill>
          <a:ln>
            <a:solidFill>
              <a:srgbClr val="5023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5" name="Стрелка: вниз 34">
            <a:extLst>
              <a:ext uri="{FF2B5EF4-FFF2-40B4-BE49-F238E27FC236}">
                <a16:creationId xmlns:a16="http://schemas.microsoft.com/office/drawing/2014/main" id="{5B25C7F6-BD10-4513-9916-F68BE2D90A1E}"/>
              </a:ext>
            </a:extLst>
          </p:cNvPr>
          <p:cNvSpPr/>
          <p:nvPr/>
        </p:nvSpPr>
        <p:spPr>
          <a:xfrm>
            <a:off x="6647520" y="1969677"/>
            <a:ext cx="304800" cy="435755"/>
          </a:xfrm>
          <a:prstGeom prst="downArrow">
            <a:avLst/>
          </a:prstGeom>
          <a:solidFill>
            <a:srgbClr val="431D81"/>
          </a:solidFill>
          <a:ln>
            <a:solidFill>
              <a:srgbClr val="5023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CD8FAB1-7C26-4561-AC9C-876F75F6720C}"/>
              </a:ext>
            </a:extLst>
          </p:cNvPr>
          <p:cNvSpPr txBox="1"/>
          <p:nvPr/>
        </p:nvSpPr>
        <p:spPr>
          <a:xfrm>
            <a:off x="5486400" y="2819096"/>
            <a:ext cx="26270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b="1" dirty="0">
                <a:solidFill>
                  <a:srgbClr val="5B487A"/>
                </a:solidFill>
                <a:latin typeface="Century Gothic" panose="020B0502020202020204" pitchFamily="34" charset="0"/>
              </a:rPr>
              <a:t>содержит и предложения, и синонимы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2434020-2956-4619-87D4-33237F6D915B}"/>
              </a:ext>
            </a:extLst>
          </p:cNvPr>
          <p:cNvSpPr txBox="1"/>
          <p:nvPr/>
        </p:nvSpPr>
        <p:spPr>
          <a:xfrm>
            <a:off x="4450656" y="1391579"/>
            <a:ext cx="457962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000" b="1" dirty="0" err="1">
                <a:solidFill>
                  <a:srgbClr val="431D81"/>
                </a:solidFill>
                <a:latin typeface="Rostov" pitchFamily="2" charset="0"/>
              </a:rPr>
              <a:t>dataset_with_syn.tx</a:t>
            </a:r>
            <a:endParaRPr lang="ru-RU" sz="2000" b="1" dirty="0">
              <a:solidFill>
                <a:srgbClr val="431D81"/>
              </a:solidFill>
              <a:latin typeface="Rostov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91679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1D8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54359" y="162435"/>
            <a:ext cx="5638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>
                <a:solidFill>
                  <a:srgbClr val="A179E1"/>
                </a:solidFill>
                <a:latin typeface="Century Gothic" panose="020B0502020202020204" pitchFamily="34" charset="0"/>
              </a:rPr>
              <a:t>МТС </a:t>
            </a:r>
            <a:r>
              <a:rPr lang="ru-RU" sz="1200" dirty="0" err="1">
                <a:solidFill>
                  <a:srgbClr val="A179E1"/>
                </a:solidFill>
                <a:latin typeface="Century Gothic" panose="020B0502020202020204" pitchFamily="34" charset="0"/>
              </a:rPr>
              <a:t>Линк</a:t>
            </a:r>
            <a:r>
              <a:rPr lang="ru-RU" sz="1200" dirty="0">
                <a:solidFill>
                  <a:srgbClr val="A179E1"/>
                </a:solidFill>
                <a:latin typeface="Century Gothic" panose="020B0502020202020204" pitchFamily="34" charset="0"/>
              </a:rPr>
              <a:t>. Использование ИИ в продукте</a:t>
            </a: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304800" y="439434"/>
            <a:ext cx="8535168" cy="4494515"/>
          </a:xfrm>
          <a:prstGeom prst="roundRect">
            <a:avLst/>
          </a:prstGeom>
          <a:noFill/>
          <a:ln>
            <a:solidFill>
              <a:srgbClr val="CCB7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TextBox 9"/>
          <p:cNvSpPr txBox="1"/>
          <p:nvPr/>
        </p:nvSpPr>
        <p:spPr>
          <a:xfrm>
            <a:off x="8694404" y="4733894"/>
            <a:ext cx="5163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rgbClr val="A47EE2"/>
                </a:solidFill>
                <a:latin typeface="Rostov" pitchFamily="2" charset="0"/>
              </a:rPr>
              <a:t>12</a:t>
            </a:r>
          </a:p>
        </p:txBody>
      </p:sp>
      <p:sp>
        <p:nvSpPr>
          <p:cNvPr id="14" name="Заголовок 13">
            <a:extLst>
              <a:ext uri="{FF2B5EF4-FFF2-40B4-BE49-F238E27FC236}">
                <a16:creationId xmlns:a16="http://schemas.microsoft.com/office/drawing/2014/main" id="{57092AE8-9BC2-4896-AF62-30DD29F334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438400" y="666750"/>
            <a:ext cx="8244041" cy="1846659"/>
          </a:xfrm>
        </p:spPr>
        <p:txBody>
          <a:bodyPr/>
          <a:lstStyle/>
          <a:p>
            <a:pPr algn="ctr"/>
            <a:br>
              <a:rPr lang="ru-RU" sz="4000" dirty="0">
                <a:solidFill>
                  <a:srgbClr val="431D81"/>
                </a:solidFill>
                <a:latin typeface="Rostov" pitchFamily="2" charset="0"/>
              </a:rPr>
            </a:br>
            <a:br>
              <a:rPr lang="ru-RU" sz="4000" dirty="0">
                <a:solidFill>
                  <a:srgbClr val="431D81"/>
                </a:solidFill>
                <a:latin typeface="Rostov" pitchFamily="2" charset="0"/>
              </a:rPr>
            </a:br>
            <a:endParaRPr lang="ru-RU" sz="4000" dirty="0">
              <a:solidFill>
                <a:srgbClr val="431D81"/>
              </a:solidFill>
              <a:latin typeface="Rostov" pitchFamily="2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EA01DE7-2155-42AE-B6CF-1653162367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184" y="1133283"/>
            <a:ext cx="7770763" cy="346648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A3A78CD-5D57-4EFD-82A6-126032D098A4}"/>
              </a:ext>
            </a:extLst>
          </p:cNvPr>
          <p:cNvSpPr txBox="1"/>
          <p:nvPr/>
        </p:nvSpPr>
        <p:spPr>
          <a:xfrm>
            <a:off x="1981200" y="524748"/>
            <a:ext cx="84578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rgbClr val="431D81"/>
                </a:solidFill>
                <a:latin typeface="Rostov" pitchFamily="2" charset="0"/>
              </a:rPr>
              <a:t>dataset.txt</a:t>
            </a:r>
            <a:r>
              <a:rPr lang="en-US" sz="2800" dirty="0">
                <a:solidFill>
                  <a:srgbClr val="431D81"/>
                </a:solidFill>
                <a:latin typeface="Rostov" pitchFamily="2" charset="0"/>
              </a:rPr>
              <a:t> </a:t>
            </a:r>
            <a:r>
              <a:rPr lang="en-US" sz="2000" dirty="0">
                <a:solidFill>
                  <a:srgbClr val="431D81"/>
                </a:solidFill>
                <a:latin typeface="Rostov" pitchFamily="2" charset="0"/>
              </a:rPr>
              <a:t>(</a:t>
            </a:r>
            <a:r>
              <a:rPr lang="ru-RU" sz="2000" dirty="0">
                <a:solidFill>
                  <a:srgbClr val="431D81"/>
                </a:solidFill>
                <a:latin typeface="Rostov" pitchFamily="2" charset="0"/>
              </a:rPr>
              <a:t>размер </a:t>
            </a:r>
            <a:r>
              <a:rPr lang="ru-RU" sz="2000" dirty="0" err="1">
                <a:solidFill>
                  <a:srgbClr val="431D81"/>
                </a:solidFill>
                <a:latin typeface="Rostov" pitchFamily="2" charset="0"/>
              </a:rPr>
              <a:t>датасета</a:t>
            </a:r>
            <a:r>
              <a:rPr lang="ru-RU" sz="2000" dirty="0">
                <a:solidFill>
                  <a:srgbClr val="431D81"/>
                </a:solidFill>
                <a:latin typeface="Rostov" pitchFamily="2" charset="0"/>
              </a:rPr>
              <a:t>: 2565 строк)</a:t>
            </a:r>
            <a:endParaRPr lang="ru-RU" sz="2800" dirty="0">
              <a:solidFill>
                <a:srgbClr val="431D81"/>
              </a:solidFill>
              <a:latin typeface="Rostov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10408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1D8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54359" y="162435"/>
            <a:ext cx="5638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>
                <a:solidFill>
                  <a:srgbClr val="A179E1"/>
                </a:solidFill>
                <a:latin typeface="Century Gothic" panose="020B0502020202020204" pitchFamily="34" charset="0"/>
              </a:rPr>
              <a:t>МТС </a:t>
            </a:r>
            <a:r>
              <a:rPr lang="ru-RU" sz="1200" dirty="0" err="1">
                <a:solidFill>
                  <a:srgbClr val="A179E1"/>
                </a:solidFill>
                <a:latin typeface="Century Gothic" panose="020B0502020202020204" pitchFamily="34" charset="0"/>
              </a:rPr>
              <a:t>Линк</a:t>
            </a:r>
            <a:r>
              <a:rPr lang="ru-RU" sz="1200" dirty="0">
                <a:solidFill>
                  <a:srgbClr val="A179E1"/>
                </a:solidFill>
                <a:latin typeface="Century Gothic" panose="020B0502020202020204" pitchFamily="34" charset="0"/>
              </a:rPr>
              <a:t>. Использование ИИ в продукте</a:t>
            </a: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304800" y="439434"/>
            <a:ext cx="8535168" cy="4494515"/>
          </a:xfrm>
          <a:prstGeom prst="roundRect">
            <a:avLst/>
          </a:prstGeom>
          <a:noFill/>
          <a:ln>
            <a:solidFill>
              <a:srgbClr val="CCB7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TextBox 9"/>
          <p:cNvSpPr txBox="1"/>
          <p:nvPr/>
        </p:nvSpPr>
        <p:spPr>
          <a:xfrm>
            <a:off x="8694404" y="4733894"/>
            <a:ext cx="5163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rgbClr val="A47EE2"/>
                </a:solidFill>
                <a:latin typeface="Rostov" pitchFamily="2" charset="0"/>
              </a:rPr>
              <a:t>13</a:t>
            </a:r>
          </a:p>
        </p:txBody>
      </p:sp>
      <p:sp>
        <p:nvSpPr>
          <p:cNvPr id="14" name="Заголовок 13">
            <a:extLst>
              <a:ext uri="{FF2B5EF4-FFF2-40B4-BE49-F238E27FC236}">
                <a16:creationId xmlns:a16="http://schemas.microsoft.com/office/drawing/2014/main" id="{57092AE8-9BC2-4896-AF62-30DD29F334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438400" y="666750"/>
            <a:ext cx="8244041" cy="1846659"/>
          </a:xfrm>
        </p:spPr>
        <p:txBody>
          <a:bodyPr/>
          <a:lstStyle/>
          <a:p>
            <a:pPr algn="ctr"/>
            <a:br>
              <a:rPr lang="ru-RU" sz="4000" dirty="0">
                <a:solidFill>
                  <a:srgbClr val="431D81"/>
                </a:solidFill>
                <a:latin typeface="Rostov" pitchFamily="2" charset="0"/>
              </a:rPr>
            </a:br>
            <a:br>
              <a:rPr lang="ru-RU" sz="4000" dirty="0">
                <a:solidFill>
                  <a:srgbClr val="431D81"/>
                </a:solidFill>
                <a:latin typeface="Rostov" pitchFamily="2" charset="0"/>
              </a:rPr>
            </a:br>
            <a:endParaRPr lang="ru-RU" sz="4000" dirty="0">
              <a:solidFill>
                <a:srgbClr val="431D81"/>
              </a:solidFill>
              <a:latin typeface="Rostov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67FBF0E-B96F-4E3C-941E-D354FFA317FD}"/>
              </a:ext>
            </a:extLst>
          </p:cNvPr>
          <p:cNvSpPr txBox="1"/>
          <p:nvPr/>
        </p:nvSpPr>
        <p:spPr>
          <a:xfrm>
            <a:off x="1371600" y="437284"/>
            <a:ext cx="824404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dirty="0" err="1">
                <a:solidFill>
                  <a:srgbClr val="431D81"/>
                </a:solidFill>
                <a:latin typeface="Rostov" pitchFamily="2" charset="0"/>
              </a:rPr>
              <a:t>dataset_with_syn.tx</a:t>
            </a:r>
            <a:r>
              <a:rPr lang="ru-RU" sz="2800" dirty="0">
                <a:solidFill>
                  <a:srgbClr val="431D81"/>
                </a:solidFill>
                <a:latin typeface="Rostov" pitchFamily="2" charset="0"/>
              </a:rPr>
              <a:t> </a:t>
            </a:r>
            <a:r>
              <a:rPr lang="en-US" sz="2000" dirty="0">
                <a:solidFill>
                  <a:srgbClr val="431D81"/>
                </a:solidFill>
                <a:latin typeface="Rostov" pitchFamily="2" charset="0"/>
              </a:rPr>
              <a:t>(</a:t>
            </a:r>
            <a:r>
              <a:rPr lang="ru-RU" sz="2000" dirty="0">
                <a:solidFill>
                  <a:srgbClr val="431D81"/>
                </a:solidFill>
                <a:latin typeface="Rostov" pitchFamily="2" charset="0"/>
              </a:rPr>
              <a:t>размер </a:t>
            </a:r>
            <a:r>
              <a:rPr lang="ru-RU" sz="2000" dirty="0" err="1">
                <a:solidFill>
                  <a:srgbClr val="431D81"/>
                </a:solidFill>
                <a:latin typeface="Rostov" pitchFamily="2" charset="0"/>
              </a:rPr>
              <a:t>датасета</a:t>
            </a:r>
            <a:r>
              <a:rPr lang="ru-RU" sz="2000" dirty="0">
                <a:solidFill>
                  <a:srgbClr val="431D81"/>
                </a:solidFill>
                <a:latin typeface="Rostov" pitchFamily="2" charset="0"/>
              </a:rPr>
              <a:t>: 3917 строк)</a:t>
            </a:r>
          </a:p>
          <a:p>
            <a:endParaRPr lang="ru-RU" sz="2800" dirty="0">
              <a:solidFill>
                <a:srgbClr val="431D81"/>
              </a:solidFill>
              <a:latin typeface="Rostov" pitchFamily="2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677A3BF-5F60-42F1-960E-726D725A4E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1073238"/>
            <a:ext cx="6629400" cy="3837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6573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1D8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54359" y="162435"/>
            <a:ext cx="5638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>
                <a:solidFill>
                  <a:srgbClr val="A179E1"/>
                </a:solidFill>
                <a:latin typeface="Century Gothic" panose="020B0502020202020204" pitchFamily="34" charset="0"/>
              </a:rPr>
              <a:t>МТС </a:t>
            </a:r>
            <a:r>
              <a:rPr lang="ru-RU" sz="1200" dirty="0" err="1">
                <a:solidFill>
                  <a:srgbClr val="A179E1"/>
                </a:solidFill>
                <a:latin typeface="Century Gothic" panose="020B0502020202020204" pitchFamily="34" charset="0"/>
              </a:rPr>
              <a:t>Линк</a:t>
            </a:r>
            <a:r>
              <a:rPr lang="ru-RU" sz="1200" dirty="0">
                <a:solidFill>
                  <a:srgbClr val="A179E1"/>
                </a:solidFill>
                <a:latin typeface="Century Gothic" panose="020B0502020202020204" pitchFamily="34" charset="0"/>
              </a:rPr>
              <a:t>. Использование ИИ в продукте</a:t>
            </a: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304800" y="439434"/>
            <a:ext cx="8535168" cy="4494515"/>
          </a:xfrm>
          <a:prstGeom prst="roundRect">
            <a:avLst/>
          </a:prstGeom>
          <a:noFill/>
          <a:ln>
            <a:solidFill>
              <a:srgbClr val="CCB7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TextBox 9"/>
          <p:cNvSpPr txBox="1"/>
          <p:nvPr/>
        </p:nvSpPr>
        <p:spPr>
          <a:xfrm>
            <a:off x="8694404" y="4733894"/>
            <a:ext cx="5163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rgbClr val="A47EE2"/>
                </a:solidFill>
                <a:latin typeface="Rostov" pitchFamily="2" charset="0"/>
              </a:rPr>
              <a:t>14</a:t>
            </a:r>
          </a:p>
        </p:txBody>
      </p:sp>
      <p:sp>
        <p:nvSpPr>
          <p:cNvPr id="14" name="Заголовок 13">
            <a:extLst>
              <a:ext uri="{FF2B5EF4-FFF2-40B4-BE49-F238E27FC236}">
                <a16:creationId xmlns:a16="http://schemas.microsoft.com/office/drawing/2014/main" id="{57092AE8-9BC2-4896-AF62-30DD29F334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363" y="548999"/>
            <a:ext cx="8244041" cy="1846659"/>
          </a:xfrm>
        </p:spPr>
        <p:txBody>
          <a:bodyPr/>
          <a:lstStyle/>
          <a:p>
            <a:pPr algn="ctr"/>
            <a:r>
              <a:rPr lang="ru-RU" sz="4000" dirty="0">
                <a:solidFill>
                  <a:srgbClr val="431D81"/>
                </a:solidFill>
                <a:latin typeface="Rostov" pitchFamily="2" charset="0"/>
              </a:rPr>
              <a:t>Сравнение моделей</a:t>
            </a:r>
            <a:br>
              <a:rPr lang="ru-RU" sz="4000" dirty="0">
                <a:solidFill>
                  <a:srgbClr val="431D81"/>
                </a:solidFill>
                <a:latin typeface="Rostov" pitchFamily="2" charset="0"/>
              </a:rPr>
            </a:br>
            <a:br>
              <a:rPr lang="ru-RU" sz="4000" dirty="0">
                <a:solidFill>
                  <a:srgbClr val="431D81"/>
                </a:solidFill>
                <a:latin typeface="Rostov" pitchFamily="2" charset="0"/>
              </a:rPr>
            </a:br>
            <a:endParaRPr lang="ru-RU" sz="4000" dirty="0">
              <a:solidFill>
                <a:srgbClr val="431D81"/>
              </a:solidFill>
              <a:latin typeface="Rostov" pitchFamily="2" charset="0"/>
            </a:endParaRPr>
          </a:p>
        </p:txBody>
      </p:sp>
      <p:sp>
        <p:nvSpPr>
          <p:cNvPr id="3" name="Прямоугольник: скругленные углы 2">
            <a:extLst>
              <a:ext uri="{FF2B5EF4-FFF2-40B4-BE49-F238E27FC236}">
                <a16:creationId xmlns:a16="http://schemas.microsoft.com/office/drawing/2014/main" id="{40CDF9A9-56AF-4A38-8026-1D1FFAE23311}"/>
              </a:ext>
            </a:extLst>
          </p:cNvPr>
          <p:cNvSpPr/>
          <p:nvPr/>
        </p:nvSpPr>
        <p:spPr>
          <a:xfrm>
            <a:off x="517251" y="1200150"/>
            <a:ext cx="2350301" cy="3503916"/>
          </a:xfrm>
          <a:prstGeom prst="roundRect">
            <a:avLst/>
          </a:prstGeom>
          <a:solidFill>
            <a:srgbClr val="CCB7EF"/>
          </a:solidFill>
          <a:ln>
            <a:solidFill>
              <a:srgbClr val="5023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: скругленные углы 8">
            <a:extLst>
              <a:ext uri="{FF2B5EF4-FFF2-40B4-BE49-F238E27FC236}">
                <a16:creationId xmlns:a16="http://schemas.microsoft.com/office/drawing/2014/main" id="{686B8FC8-598D-4BB8-A5CF-F8830AE2B2C7}"/>
              </a:ext>
            </a:extLst>
          </p:cNvPr>
          <p:cNvSpPr/>
          <p:nvPr/>
        </p:nvSpPr>
        <p:spPr>
          <a:xfrm>
            <a:off x="3264778" y="1228713"/>
            <a:ext cx="2443418" cy="3503916"/>
          </a:xfrm>
          <a:prstGeom prst="roundRect">
            <a:avLst/>
          </a:prstGeom>
          <a:solidFill>
            <a:srgbClr val="CCB7EF"/>
          </a:solidFill>
          <a:ln>
            <a:solidFill>
              <a:srgbClr val="5023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1" name="Прямоугольник: скругленные углы 10">
            <a:extLst>
              <a:ext uri="{FF2B5EF4-FFF2-40B4-BE49-F238E27FC236}">
                <a16:creationId xmlns:a16="http://schemas.microsoft.com/office/drawing/2014/main" id="{E6FF7A12-AFF8-419F-9EE9-34B85B739478}"/>
              </a:ext>
            </a:extLst>
          </p:cNvPr>
          <p:cNvSpPr/>
          <p:nvPr/>
        </p:nvSpPr>
        <p:spPr>
          <a:xfrm>
            <a:off x="6105422" y="1200150"/>
            <a:ext cx="2443418" cy="3503916"/>
          </a:xfrm>
          <a:prstGeom prst="roundRect">
            <a:avLst/>
          </a:prstGeom>
          <a:solidFill>
            <a:srgbClr val="CCB7EF"/>
          </a:solidFill>
          <a:ln>
            <a:solidFill>
              <a:srgbClr val="5023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4EF3E4D-E347-4CE6-82FD-41F9382E6695}"/>
              </a:ext>
            </a:extLst>
          </p:cNvPr>
          <p:cNvSpPr txBox="1"/>
          <p:nvPr/>
        </p:nvSpPr>
        <p:spPr>
          <a:xfrm>
            <a:off x="3276331" y="1595768"/>
            <a:ext cx="248709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1200" dirty="0">
              <a:solidFill>
                <a:srgbClr val="431D81"/>
              </a:solidFill>
            </a:endParaRPr>
          </a:p>
          <a:p>
            <a:r>
              <a:rPr lang="ru-RU" sz="1200" b="1" dirty="0">
                <a:solidFill>
                  <a:srgbClr val="431D81"/>
                </a:solidFill>
                <a:latin typeface="Century Gothic" panose="020B0502020202020204" pitchFamily="34" charset="0"/>
              </a:rPr>
              <a:t>2) </a:t>
            </a:r>
            <a:r>
              <a:rPr lang="ru-RU" sz="1200" dirty="0">
                <a:solidFill>
                  <a:srgbClr val="431D81"/>
                </a:solidFill>
                <a:latin typeface="Century Gothic" panose="020B0502020202020204" pitchFamily="34" charset="0"/>
              </a:rPr>
              <a:t>Метод </a:t>
            </a:r>
            <a:r>
              <a:rPr lang="en-GB" sz="1200" dirty="0">
                <a:solidFill>
                  <a:srgbClr val="431D81"/>
                </a:solidFill>
                <a:latin typeface="Century Gothic" panose="020B0502020202020204" pitchFamily="34" charset="0"/>
              </a:rPr>
              <a:t>k-</a:t>
            </a:r>
            <a:r>
              <a:rPr lang="ru-RU" sz="1200" dirty="0">
                <a:solidFill>
                  <a:srgbClr val="431D81"/>
                </a:solidFill>
                <a:latin typeface="Century Gothic" panose="020B0502020202020204" pitchFamily="34" charset="0"/>
              </a:rPr>
              <a:t>ближайших соседей (классификация) / </a:t>
            </a:r>
            <a:r>
              <a:rPr lang="en-GB" sz="1200" dirty="0">
                <a:solidFill>
                  <a:srgbClr val="431D81"/>
                </a:solidFill>
                <a:latin typeface="Century Gothic" panose="020B0502020202020204" pitchFamily="34" charset="0"/>
              </a:rPr>
              <a:t>K-</a:t>
            </a:r>
            <a:r>
              <a:rPr lang="en-GB" sz="1200" dirty="0" err="1">
                <a:solidFill>
                  <a:srgbClr val="431D81"/>
                </a:solidFill>
                <a:latin typeface="Century Gothic" panose="020B0502020202020204" pitchFamily="34" charset="0"/>
              </a:rPr>
              <a:t>Neighbors</a:t>
            </a:r>
            <a:r>
              <a:rPr lang="en-GB" sz="1200" dirty="0">
                <a:solidFill>
                  <a:srgbClr val="431D81"/>
                </a:solidFill>
                <a:latin typeface="Century Gothic" panose="020B0502020202020204" pitchFamily="34" charset="0"/>
              </a:rPr>
              <a:t> Classifier (‘KNN’)</a:t>
            </a:r>
          </a:p>
          <a:p>
            <a:r>
              <a:rPr lang="en-GB" sz="1200" b="1" dirty="0">
                <a:solidFill>
                  <a:srgbClr val="431D81"/>
                </a:solidFill>
                <a:latin typeface="Century Gothic" panose="020B0502020202020204" pitchFamily="34" charset="0"/>
              </a:rPr>
              <a:t>3) </a:t>
            </a:r>
            <a:r>
              <a:rPr lang="ru-RU" sz="1200" dirty="0">
                <a:solidFill>
                  <a:srgbClr val="431D81"/>
                </a:solidFill>
                <a:latin typeface="Century Gothic" panose="020B0502020202020204" pitchFamily="34" charset="0"/>
              </a:rPr>
              <a:t>Деревья принятия решений / </a:t>
            </a:r>
            <a:r>
              <a:rPr lang="en-GB" sz="1200" dirty="0">
                <a:solidFill>
                  <a:srgbClr val="431D81"/>
                </a:solidFill>
                <a:latin typeface="Century Gothic" panose="020B0502020202020204" pitchFamily="34" charset="0"/>
              </a:rPr>
              <a:t>Decision Tree Classifier (‘CART’)</a:t>
            </a:r>
          </a:p>
          <a:p>
            <a:r>
              <a:rPr lang="en-GB" sz="1200" b="1" dirty="0">
                <a:solidFill>
                  <a:srgbClr val="431D81"/>
                </a:solidFill>
                <a:latin typeface="Century Gothic" panose="020B0502020202020204" pitchFamily="34" charset="0"/>
              </a:rPr>
              <a:t>4) </a:t>
            </a:r>
            <a:r>
              <a:rPr lang="ru-RU" sz="1200" dirty="0">
                <a:solidFill>
                  <a:srgbClr val="431D81"/>
                </a:solidFill>
                <a:latin typeface="Century Gothic" panose="020B0502020202020204" pitchFamily="34" charset="0"/>
              </a:rPr>
              <a:t>Линейный метод опорных векторов (классификация) / </a:t>
            </a:r>
            <a:r>
              <a:rPr lang="en-GB" sz="1200" dirty="0">
                <a:solidFill>
                  <a:srgbClr val="431D81"/>
                </a:solidFill>
                <a:latin typeface="Century Gothic" panose="020B0502020202020204" pitchFamily="34" charset="0"/>
              </a:rPr>
              <a:t>Linear Support Vector Classification (‘LSVC’)</a:t>
            </a:r>
          </a:p>
          <a:p>
            <a:r>
              <a:rPr lang="en-GB" sz="1200" b="1" dirty="0">
                <a:solidFill>
                  <a:srgbClr val="431D81"/>
                </a:solidFill>
                <a:latin typeface="Century Gothic" panose="020B0502020202020204" pitchFamily="34" charset="0"/>
              </a:rPr>
              <a:t>5) </a:t>
            </a:r>
            <a:r>
              <a:rPr lang="ru-RU" sz="1200" dirty="0">
                <a:solidFill>
                  <a:srgbClr val="431D81"/>
                </a:solidFill>
                <a:latin typeface="Century Gothic" panose="020B0502020202020204" pitchFamily="34" charset="0"/>
              </a:rPr>
              <a:t>Метод опорных векторов (классификация) / </a:t>
            </a:r>
            <a:r>
              <a:rPr lang="en-GB" sz="1200" dirty="0">
                <a:solidFill>
                  <a:srgbClr val="431D81"/>
                </a:solidFill>
                <a:latin typeface="Century Gothic" panose="020B0502020202020204" pitchFamily="34" charset="0"/>
              </a:rPr>
              <a:t>C-Support Vector Classification (‘SVC’)</a:t>
            </a:r>
          </a:p>
          <a:p>
            <a:endParaRPr lang="en-GB" sz="1200" dirty="0"/>
          </a:p>
          <a:p>
            <a:endParaRPr lang="ru-RU" sz="1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8639A0D-538F-4B96-890B-6537B6D68E34}"/>
              </a:ext>
            </a:extLst>
          </p:cNvPr>
          <p:cNvSpPr txBox="1"/>
          <p:nvPr/>
        </p:nvSpPr>
        <p:spPr>
          <a:xfrm>
            <a:off x="713544" y="1318439"/>
            <a:ext cx="24434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>
                <a:solidFill>
                  <a:srgbClr val="502399"/>
                </a:solidFill>
                <a:latin typeface="Rostov" pitchFamily="2" charset="0"/>
              </a:rPr>
              <a:t>Линейные алгоритмы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153F70B-D011-45AA-9C48-2ADBBE5E7155}"/>
              </a:ext>
            </a:extLst>
          </p:cNvPr>
          <p:cNvSpPr txBox="1"/>
          <p:nvPr/>
        </p:nvSpPr>
        <p:spPr>
          <a:xfrm>
            <a:off x="3448090" y="1334158"/>
            <a:ext cx="27830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>
                <a:solidFill>
                  <a:srgbClr val="502399"/>
                </a:solidFill>
                <a:latin typeface="Rostov" pitchFamily="2" charset="0"/>
              </a:rPr>
              <a:t>Нелинейные</a:t>
            </a:r>
            <a:r>
              <a:rPr lang="ru-RU" sz="1400" dirty="0">
                <a:latin typeface="Rostov" pitchFamily="2" charset="0"/>
              </a:rPr>
              <a:t> </a:t>
            </a:r>
            <a:r>
              <a:rPr lang="ru-RU" sz="1400" dirty="0">
                <a:solidFill>
                  <a:srgbClr val="502399"/>
                </a:solidFill>
                <a:latin typeface="Rostov" pitchFamily="2" charset="0"/>
              </a:rPr>
              <a:t>алгоритмы</a:t>
            </a:r>
          </a:p>
          <a:p>
            <a:endParaRPr lang="ru-RU" sz="1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0387475-7B57-43AD-B79D-B51B14FD454B}"/>
              </a:ext>
            </a:extLst>
          </p:cNvPr>
          <p:cNvSpPr txBox="1"/>
          <p:nvPr/>
        </p:nvSpPr>
        <p:spPr>
          <a:xfrm>
            <a:off x="6276450" y="1084699"/>
            <a:ext cx="2971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1400" dirty="0">
              <a:latin typeface="Rostov" pitchFamily="2" charset="0"/>
            </a:endParaRPr>
          </a:p>
          <a:p>
            <a:r>
              <a:rPr lang="ru-RU" sz="1400" dirty="0">
                <a:solidFill>
                  <a:srgbClr val="502399"/>
                </a:solidFill>
                <a:latin typeface="Rostov" pitchFamily="2" charset="0"/>
              </a:rPr>
              <a:t>Ансамблевые</a:t>
            </a:r>
            <a:r>
              <a:rPr lang="ru-RU" sz="1400" dirty="0">
                <a:latin typeface="Rostov" pitchFamily="2" charset="0"/>
              </a:rPr>
              <a:t> </a:t>
            </a:r>
            <a:r>
              <a:rPr lang="ru-RU" sz="1400" dirty="0">
                <a:solidFill>
                  <a:srgbClr val="502399"/>
                </a:solidFill>
                <a:latin typeface="Rostov" pitchFamily="2" charset="0"/>
              </a:rPr>
              <a:t>алгоритмы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24B7320-DC32-47A6-8572-47B03B8B309B}"/>
              </a:ext>
            </a:extLst>
          </p:cNvPr>
          <p:cNvSpPr txBox="1"/>
          <p:nvPr/>
        </p:nvSpPr>
        <p:spPr>
          <a:xfrm>
            <a:off x="826699" y="1777728"/>
            <a:ext cx="23075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b="1" dirty="0">
                <a:solidFill>
                  <a:srgbClr val="431D81"/>
                </a:solidFill>
                <a:latin typeface="Century Gothic" panose="020B0502020202020204" pitchFamily="34" charset="0"/>
              </a:rPr>
              <a:t>1) </a:t>
            </a:r>
            <a:r>
              <a:rPr lang="ru-RU" sz="1200" dirty="0">
                <a:solidFill>
                  <a:srgbClr val="431D81"/>
                </a:solidFill>
                <a:latin typeface="Century Gothic" panose="020B0502020202020204" pitchFamily="34" charset="0"/>
              </a:rPr>
              <a:t>Логистическая регрессия / </a:t>
            </a:r>
            <a:r>
              <a:rPr lang="en-GB" sz="1200" dirty="0">
                <a:solidFill>
                  <a:srgbClr val="431D81"/>
                </a:solidFill>
                <a:latin typeface="Century Gothic" panose="020B0502020202020204" pitchFamily="34" charset="0"/>
              </a:rPr>
              <a:t>Logistic Regression (‘LR’)</a:t>
            </a:r>
          </a:p>
          <a:p>
            <a:endParaRPr lang="ru-RU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26801CB-1025-46B8-8298-C29E3FC5DC33}"/>
              </a:ext>
            </a:extLst>
          </p:cNvPr>
          <p:cNvSpPr txBox="1"/>
          <p:nvPr/>
        </p:nvSpPr>
        <p:spPr>
          <a:xfrm>
            <a:off x="6231160" y="1753189"/>
            <a:ext cx="2395589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b="1" dirty="0">
                <a:solidFill>
                  <a:srgbClr val="431D81"/>
                </a:solidFill>
                <a:latin typeface="Century Gothic" panose="020B0502020202020204" pitchFamily="34" charset="0"/>
              </a:rPr>
              <a:t>6) </a:t>
            </a:r>
            <a:r>
              <a:rPr lang="ru-RU" sz="1200" dirty="0">
                <a:solidFill>
                  <a:srgbClr val="431D81"/>
                </a:solidFill>
                <a:latin typeface="Century Gothic" panose="020B0502020202020204" pitchFamily="34" charset="0"/>
              </a:rPr>
              <a:t>Случайный лес (классификация) / </a:t>
            </a:r>
            <a:r>
              <a:rPr lang="en-GB" sz="1200" dirty="0">
                <a:solidFill>
                  <a:srgbClr val="431D81"/>
                </a:solidFill>
                <a:latin typeface="Century Gothic" panose="020B0502020202020204" pitchFamily="34" charset="0"/>
              </a:rPr>
              <a:t>Random Forest Classifier (‘RF’)</a:t>
            </a:r>
          </a:p>
          <a:p>
            <a:r>
              <a:rPr lang="en-GB" sz="1200" b="1" dirty="0">
                <a:solidFill>
                  <a:srgbClr val="431D81"/>
                </a:solidFill>
                <a:latin typeface="Century Gothic" panose="020B0502020202020204" pitchFamily="34" charset="0"/>
              </a:rPr>
              <a:t>7) </a:t>
            </a:r>
            <a:r>
              <a:rPr lang="ru-RU" sz="1200" dirty="0">
                <a:solidFill>
                  <a:srgbClr val="431D81"/>
                </a:solidFill>
                <a:latin typeface="Century Gothic" panose="020B0502020202020204" pitchFamily="34" charset="0"/>
              </a:rPr>
              <a:t>Экстра-деревья (классификация) / </a:t>
            </a:r>
            <a:r>
              <a:rPr lang="en-GB" sz="1200" dirty="0">
                <a:solidFill>
                  <a:srgbClr val="431D81"/>
                </a:solidFill>
                <a:latin typeface="Century Gothic" panose="020B0502020202020204" pitchFamily="34" charset="0"/>
              </a:rPr>
              <a:t>Extra Trees Classifier (‘ET’)</a:t>
            </a:r>
          </a:p>
          <a:p>
            <a:r>
              <a:rPr lang="en-GB" sz="1200" b="1" dirty="0">
                <a:solidFill>
                  <a:srgbClr val="431D81"/>
                </a:solidFill>
                <a:latin typeface="Century Gothic" panose="020B0502020202020204" pitchFamily="34" charset="0"/>
              </a:rPr>
              <a:t>8) </a:t>
            </a:r>
            <a:r>
              <a:rPr lang="en-GB" sz="1200" dirty="0">
                <a:solidFill>
                  <a:srgbClr val="431D81"/>
                </a:solidFill>
                <a:latin typeface="Century Gothic" panose="020B0502020202020204" pitchFamily="34" charset="0"/>
              </a:rPr>
              <a:t>AdaBoost (</a:t>
            </a:r>
            <a:r>
              <a:rPr lang="ru-RU" sz="1200" dirty="0">
                <a:solidFill>
                  <a:srgbClr val="431D81"/>
                </a:solidFill>
                <a:latin typeface="Century Gothic" panose="020B0502020202020204" pitchFamily="34" charset="0"/>
              </a:rPr>
              <a:t>классификация) / </a:t>
            </a:r>
            <a:r>
              <a:rPr lang="en-GB" sz="1200" dirty="0">
                <a:solidFill>
                  <a:srgbClr val="431D81"/>
                </a:solidFill>
                <a:latin typeface="Century Gothic" panose="020B0502020202020204" pitchFamily="34" charset="0"/>
              </a:rPr>
              <a:t>AdaBoost Classifier (‘AB’) (AdaBoost = Adaptive Boosting)</a:t>
            </a:r>
            <a:endParaRPr lang="ru-RU" sz="1200" dirty="0">
              <a:solidFill>
                <a:srgbClr val="431D81"/>
              </a:solidFill>
              <a:latin typeface="Century Gothic" panose="020B0502020202020204" pitchFamily="34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745146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1D8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Скругленный прямоугольник 4"/>
          <p:cNvSpPr/>
          <p:nvPr/>
        </p:nvSpPr>
        <p:spPr>
          <a:xfrm>
            <a:off x="475277" y="1195264"/>
            <a:ext cx="8218360" cy="3508801"/>
          </a:xfrm>
          <a:prstGeom prst="roundRect">
            <a:avLst/>
          </a:prstGeom>
          <a:solidFill>
            <a:schemeClr val="bg1"/>
          </a:solidFill>
          <a:ln>
            <a:solidFill>
              <a:srgbClr val="CCB7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>
            <a:off x="954359" y="162435"/>
            <a:ext cx="5638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>
                <a:solidFill>
                  <a:srgbClr val="A179E1"/>
                </a:solidFill>
                <a:latin typeface="Century Gothic" panose="020B0502020202020204" pitchFamily="34" charset="0"/>
              </a:rPr>
              <a:t>МТС </a:t>
            </a:r>
            <a:r>
              <a:rPr lang="ru-RU" sz="1200" dirty="0" err="1">
                <a:solidFill>
                  <a:srgbClr val="A179E1"/>
                </a:solidFill>
                <a:latin typeface="Century Gothic" panose="020B0502020202020204" pitchFamily="34" charset="0"/>
              </a:rPr>
              <a:t>Линк</a:t>
            </a:r>
            <a:r>
              <a:rPr lang="ru-RU" sz="1200" dirty="0">
                <a:solidFill>
                  <a:srgbClr val="A179E1"/>
                </a:solidFill>
                <a:latin typeface="Century Gothic" panose="020B0502020202020204" pitchFamily="34" charset="0"/>
              </a:rPr>
              <a:t>. Использование ИИ в продукте</a:t>
            </a: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304800" y="439434"/>
            <a:ext cx="8535168" cy="4494515"/>
          </a:xfrm>
          <a:prstGeom prst="roundRect">
            <a:avLst/>
          </a:prstGeom>
          <a:noFill/>
          <a:ln>
            <a:solidFill>
              <a:srgbClr val="CCB7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TextBox 9"/>
          <p:cNvSpPr txBox="1"/>
          <p:nvPr/>
        </p:nvSpPr>
        <p:spPr>
          <a:xfrm>
            <a:off x="8694404" y="4743390"/>
            <a:ext cx="5925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rgbClr val="A47EE2"/>
                </a:solidFill>
                <a:latin typeface="Rostov" pitchFamily="2" charset="0"/>
              </a:rPr>
              <a:t>15</a:t>
            </a:r>
          </a:p>
        </p:txBody>
      </p:sp>
      <p:sp>
        <p:nvSpPr>
          <p:cNvPr id="14" name="Заголовок 13">
            <a:extLst>
              <a:ext uri="{FF2B5EF4-FFF2-40B4-BE49-F238E27FC236}">
                <a16:creationId xmlns:a16="http://schemas.microsoft.com/office/drawing/2014/main" id="{57092AE8-9BC2-4896-AF62-30DD29F334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363" y="548998"/>
            <a:ext cx="8244041" cy="1846659"/>
          </a:xfrm>
        </p:spPr>
        <p:txBody>
          <a:bodyPr/>
          <a:lstStyle/>
          <a:p>
            <a:pPr algn="ctr"/>
            <a:r>
              <a:rPr lang="ru-RU" sz="4000" dirty="0">
                <a:solidFill>
                  <a:srgbClr val="431D81"/>
                </a:solidFill>
                <a:latin typeface="Rostov" pitchFamily="2" charset="0"/>
              </a:rPr>
              <a:t>Сравнение моделей</a:t>
            </a:r>
            <a:br>
              <a:rPr lang="ru-RU" sz="4000" dirty="0">
                <a:solidFill>
                  <a:srgbClr val="431D81"/>
                </a:solidFill>
                <a:latin typeface="Rostov" pitchFamily="2" charset="0"/>
              </a:rPr>
            </a:br>
            <a:br>
              <a:rPr lang="ru-RU" sz="4000" dirty="0">
                <a:solidFill>
                  <a:srgbClr val="431D81"/>
                </a:solidFill>
                <a:latin typeface="Rostov" pitchFamily="2" charset="0"/>
              </a:rPr>
            </a:br>
            <a:endParaRPr lang="ru-RU" sz="4000" dirty="0">
              <a:solidFill>
                <a:srgbClr val="431D81"/>
              </a:solidFill>
              <a:latin typeface="Rostov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E348D90-D5EC-4C74-9A27-30EA34D9970B}"/>
              </a:ext>
            </a:extLst>
          </p:cNvPr>
          <p:cNvSpPr txBox="1"/>
          <p:nvPr/>
        </p:nvSpPr>
        <p:spPr>
          <a:xfrm>
            <a:off x="1895011" y="1413626"/>
            <a:ext cx="53539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Blip>
                <a:blip r:embed="rId3"/>
              </a:buBlip>
            </a:pPr>
            <a:r>
              <a:rPr lang="en-GB" sz="1800" dirty="0" err="1">
                <a:solidFill>
                  <a:srgbClr val="431D81"/>
                </a:solidFill>
                <a:latin typeface="Rostov" pitchFamily="2" charset="0"/>
              </a:rPr>
              <a:t>dataset_with_syn.tx</a:t>
            </a:r>
            <a:endParaRPr lang="ru-RU" sz="1800" dirty="0">
              <a:solidFill>
                <a:srgbClr val="431D81"/>
              </a:solidFill>
              <a:latin typeface="Rostov" pitchFamily="2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AA6342F-CD05-7304-DD16-E1031351B92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4125"/>
          <a:stretch/>
        </p:blipFill>
        <p:spPr>
          <a:xfrm>
            <a:off x="2133600" y="2309169"/>
            <a:ext cx="5353978" cy="1355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4324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1D8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Скругленный прямоугольник 4"/>
          <p:cNvSpPr/>
          <p:nvPr/>
        </p:nvSpPr>
        <p:spPr>
          <a:xfrm>
            <a:off x="475277" y="1195264"/>
            <a:ext cx="8218360" cy="3508801"/>
          </a:xfrm>
          <a:prstGeom prst="roundRect">
            <a:avLst/>
          </a:prstGeom>
          <a:solidFill>
            <a:schemeClr val="bg1"/>
          </a:solidFill>
          <a:ln>
            <a:solidFill>
              <a:srgbClr val="CCB7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>
            <a:off x="954359" y="162435"/>
            <a:ext cx="5638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>
                <a:solidFill>
                  <a:srgbClr val="A179E1"/>
                </a:solidFill>
                <a:latin typeface="Century Gothic" panose="020B0502020202020204" pitchFamily="34" charset="0"/>
              </a:rPr>
              <a:t>МТС </a:t>
            </a:r>
            <a:r>
              <a:rPr lang="ru-RU" sz="1200" dirty="0" err="1">
                <a:solidFill>
                  <a:srgbClr val="A179E1"/>
                </a:solidFill>
                <a:latin typeface="Century Gothic" panose="020B0502020202020204" pitchFamily="34" charset="0"/>
              </a:rPr>
              <a:t>Линк</a:t>
            </a:r>
            <a:r>
              <a:rPr lang="ru-RU" sz="1200" dirty="0">
                <a:solidFill>
                  <a:srgbClr val="A179E1"/>
                </a:solidFill>
                <a:latin typeface="Century Gothic" panose="020B0502020202020204" pitchFamily="34" charset="0"/>
              </a:rPr>
              <a:t>. Использование ИИ в продукте</a:t>
            </a: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304800" y="439434"/>
            <a:ext cx="8535168" cy="4494515"/>
          </a:xfrm>
          <a:prstGeom prst="roundRect">
            <a:avLst/>
          </a:prstGeom>
          <a:noFill/>
          <a:ln>
            <a:solidFill>
              <a:srgbClr val="CCB7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TextBox 9"/>
          <p:cNvSpPr txBox="1"/>
          <p:nvPr/>
        </p:nvSpPr>
        <p:spPr>
          <a:xfrm>
            <a:off x="8694404" y="4743390"/>
            <a:ext cx="5925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rgbClr val="A47EE2"/>
                </a:solidFill>
                <a:latin typeface="Rostov" pitchFamily="2" charset="0"/>
              </a:rPr>
              <a:t>15</a:t>
            </a:r>
          </a:p>
        </p:txBody>
      </p:sp>
      <p:sp>
        <p:nvSpPr>
          <p:cNvPr id="14" name="Заголовок 13">
            <a:extLst>
              <a:ext uri="{FF2B5EF4-FFF2-40B4-BE49-F238E27FC236}">
                <a16:creationId xmlns:a16="http://schemas.microsoft.com/office/drawing/2014/main" id="{57092AE8-9BC2-4896-AF62-30DD29F334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363" y="548998"/>
            <a:ext cx="8244041" cy="1846659"/>
          </a:xfrm>
        </p:spPr>
        <p:txBody>
          <a:bodyPr/>
          <a:lstStyle/>
          <a:p>
            <a:pPr algn="ctr"/>
            <a:r>
              <a:rPr lang="ru-RU" sz="4000" dirty="0">
                <a:solidFill>
                  <a:srgbClr val="431D81"/>
                </a:solidFill>
                <a:latin typeface="Rostov" pitchFamily="2" charset="0"/>
              </a:rPr>
              <a:t>Сравнение моделей</a:t>
            </a:r>
            <a:br>
              <a:rPr lang="ru-RU" sz="4000" dirty="0">
                <a:solidFill>
                  <a:srgbClr val="431D81"/>
                </a:solidFill>
                <a:latin typeface="Rostov" pitchFamily="2" charset="0"/>
              </a:rPr>
            </a:br>
            <a:br>
              <a:rPr lang="ru-RU" sz="4000" dirty="0">
                <a:solidFill>
                  <a:srgbClr val="431D81"/>
                </a:solidFill>
                <a:latin typeface="Rostov" pitchFamily="2" charset="0"/>
              </a:rPr>
            </a:br>
            <a:endParaRPr lang="ru-RU" sz="4000" dirty="0">
              <a:solidFill>
                <a:srgbClr val="431D81"/>
              </a:solidFill>
              <a:latin typeface="Rostov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E348D90-D5EC-4C74-9A27-30EA34D9970B}"/>
              </a:ext>
            </a:extLst>
          </p:cNvPr>
          <p:cNvSpPr txBox="1"/>
          <p:nvPr/>
        </p:nvSpPr>
        <p:spPr>
          <a:xfrm>
            <a:off x="3709478" y="1287661"/>
            <a:ext cx="53539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Blip>
                <a:blip r:embed="rId3"/>
              </a:buBlip>
            </a:pPr>
            <a:r>
              <a:rPr lang="en-GB" sz="1800" dirty="0" err="1">
                <a:solidFill>
                  <a:srgbClr val="431D81"/>
                </a:solidFill>
                <a:latin typeface="Rostov" pitchFamily="2" charset="0"/>
              </a:rPr>
              <a:t>dataset.tx</a:t>
            </a:r>
            <a:endParaRPr lang="ru-RU" sz="1800" dirty="0">
              <a:solidFill>
                <a:srgbClr val="431D81"/>
              </a:solidFill>
              <a:latin typeface="Rostov" pitchFamily="2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2B2667C-CA09-3352-23C4-AD655369364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2211"/>
          <a:stretch/>
        </p:blipFill>
        <p:spPr>
          <a:xfrm>
            <a:off x="2043995" y="1809750"/>
            <a:ext cx="5353978" cy="2677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1143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1D8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Скругленный прямоугольник 4"/>
          <p:cNvSpPr/>
          <p:nvPr/>
        </p:nvSpPr>
        <p:spPr>
          <a:xfrm>
            <a:off x="595258" y="1147217"/>
            <a:ext cx="2922606" cy="3710533"/>
          </a:xfrm>
          <a:prstGeom prst="roundRect">
            <a:avLst/>
          </a:prstGeom>
          <a:solidFill>
            <a:schemeClr val="bg1"/>
          </a:solidFill>
          <a:ln>
            <a:solidFill>
              <a:srgbClr val="CCB7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TextBox 3"/>
          <p:cNvSpPr txBox="1"/>
          <p:nvPr/>
        </p:nvSpPr>
        <p:spPr>
          <a:xfrm>
            <a:off x="954359" y="162435"/>
            <a:ext cx="5638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>
                <a:solidFill>
                  <a:srgbClr val="A179E1"/>
                </a:solidFill>
                <a:latin typeface="Century Gothic" panose="020B0502020202020204" pitchFamily="34" charset="0"/>
              </a:rPr>
              <a:t>МТС </a:t>
            </a:r>
            <a:r>
              <a:rPr lang="ru-RU" sz="1200" dirty="0" err="1">
                <a:solidFill>
                  <a:srgbClr val="A179E1"/>
                </a:solidFill>
                <a:latin typeface="Century Gothic" panose="020B0502020202020204" pitchFamily="34" charset="0"/>
              </a:rPr>
              <a:t>Линк</a:t>
            </a:r>
            <a:r>
              <a:rPr lang="ru-RU" sz="1200" dirty="0">
                <a:solidFill>
                  <a:srgbClr val="A179E1"/>
                </a:solidFill>
                <a:latin typeface="Century Gothic" panose="020B0502020202020204" pitchFamily="34" charset="0"/>
              </a:rPr>
              <a:t>. Использование ИИ в продукте</a:t>
            </a: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304800" y="439434"/>
            <a:ext cx="8535168" cy="4494515"/>
          </a:xfrm>
          <a:prstGeom prst="roundRect">
            <a:avLst/>
          </a:prstGeom>
          <a:noFill/>
          <a:ln>
            <a:solidFill>
              <a:srgbClr val="CCB7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TextBox 9"/>
          <p:cNvSpPr txBox="1"/>
          <p:nvPr/>
        </p:nvSpPr>
        <p:spPr>
          <a:xfrm>
            <a:off x="8694404" y="4743390"/>
            <a:ext cx="5925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rgbClr val="A47EE2"/>
                </a:solidFill>
                <a:latin typeface="Rostov" pitchFamily="2" charset="0"/>
              </a:rPr>
              <a:t>16</a:t>
            </a:r>
          </a:p>
        </p:txBody>
      </p:sp>
      <p:sp>
        <p:nvSpPr>
          <p:cNvPr id="14" name="Заголовок 13">
            <a:extLst>
              <a:ext uri="{FF2B5EF4-FFF2-40B4-BE49-F238E27FC236}">
                <a16:creationId xmlns:a16="http://schemas.microsoft.com/office/drawing/2014/main" id="{57092AE8-9BC2-4896-AF62-30DD29F334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328" y="557622"/>
            <a:ext cx="8244041" cy="563624"/>
          </a:xfrm>
        </p:spPr>
        <p:txBody>
          <a:bodyPr/>
          <a:lstStyle/>
          <a:p>
            <a:pPr algn="ctr"/>
            <a:r>
              <a:rPr lang="ru-RU" sz="2800" dirty="0">
                <a:solidFill>
                  <a:srgbClr val="5B487A"/>
                </a:solidFill>
              </a:rPr>
              <a:t>Линейный метод опорных векторов </a:t>
            </a:r>
            <a:r>
              <a:rPr lang="en-US" sz="2800" dirty="0">
                <a:solidFill>
                  <a:srgbClr val="5B487A"/>
                </a:solidFill>
              </a:rPr>
              <a:t>(LSVC)</a:t>
            </a:r>
            <a:br>
              <a:rPr lang="ru-RU" sz="2800" dirty="0">
                <a:solidFill>
                  <a:srgbClr val="431D81"/>
                </a:solidFill>
                <a:latin typeface="Rostov" pitchFamily="2" charset="0"/>
              </a:rPr>
            </a:br>
            <a:br>
              <a:rPr lang="ru-RU" sz="2800" dirty="0">
                <a:solidFill>
                  <a:srgbClr val="431D81"/>
                </a:solidFill>
                <a:latin typeface="Rostov" pitchFamily="2" charset="0"/>
              </a:rPr>
            </a:br>
            <a:endParaRPr lang="ru-RU" sz="2800" dirty="0">
              <a:solidFill>
                <a:srgbClr val="431D81"/>
              </a:solidFill>
              <a:latin typeface="Rostov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87F6918-0277-4326-90B5-7D7AFB7491AA}"/>
              </a:ext>
            </a:extLst>
          </p:cNvPr>
          <p:cNvSpPr txBox="1"/>
          <p:nvPr/>
        </p:nvSpPr>
        <p:spPr>
          <a:xfrm>
            <a:off x="658124" y="1199160"/>
            <a:ext cx="2922606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>
                <a:solidFill>
                  <a:srgbClr val="431D81"/>
                </a:solidFill>
                <a:latin typeface="Rostov" pitchFamily="2" charset="0"/>
              </a:rPr>
              <a:t>Предобработка данных для обучения модели:</a:t>
            </a:r>
          </a:p>
          <a:p>
            <a:endParaRPr lang="ru-RU" sz="1600" dirty="0">
              <a:solidFill>
                <a:srgbClr val="431D81"/>
              </a:solidFill>
              <a:latin typeface="Century Gothic" panose="020B0502020202020204" pitchFamily="34" charset="0"/>
            </a:endParaRPr>
          </a:p>
          <a:p>
            <a:pPr marL="342900" indent="-342900">
              <a:buAutoNum type="arabicParenR"/>
            </a:pPr>
            <a:r>
              <a:rPr lang="ru-RU" sz="1600" dirty="0">
                <a:solidFill>
                  <a:srgbClr val="431D81"/>
                </a:solidFill>
                <a:latin typeface="Century Gothic" panose="020B0502020202020204" pitchFamily="34" charset="0"/>
              </a:rPr>
              <a:t>Приведение к</a:t>
            </a:r>
            <a:r>
              <a:rPr lang="en-US" sz="1600" dirty="0">
                <a:solidFill>
                  <a:srgbClr val="431D81"/>
                </a:solidFill>
                <a:latin typeface="Century Gothic" panose="020B0502020202020204" pitchFamily="34" charset="0"/>
              </a:rPr>
              <a:t> </a:t>
            </a:r>
            <a:r>
              <a:rPr lang="ru-RU" sz="1600" dirty="0">
                <a:solidFill>
                  <a:srgbClr val="431D81"/>
                </a:solidFill>
                <a:latin typeface="Century Gothic" panose="020B0502020202020204" pitchFamily="34" charset="0"/>
              </a:rPr>
              <a:t>нижнему регистру</a:t>
            </a:r>
          </a:p>
          <a:p>
            <a:pPr marL="342900" indent="-342900">
              <a:buAutoNum type="arabicParenR"/>
            </a:pPr>
            <a:r>
              <a:rPr lang="ru-RU" sz="1600" dirty="0">
                <a:solidFill>
                  <a:srgbClr val="431D81"/>
                </a:solidFill>
                <a:latin typeface="Century Gothic" panose="020B0502020202020204" pitchFamily="34" charset="0"/>
              </a:rPr>
              <a:t>Оставляем только текст</a:t>
            </a:r>
          </a:p>
          <a:p>
            <a:pPr marL="342900" indent="-342900">
              <a:buAutoNum type="arabicParenR"/>
            </a:pPr>
            <a:r>
              <a:rPr lang="ru-RU" sz="1600" dirty="0" err="1">
                <a:solidFill>
                  <a:srgbClr val="431D81"/>
                </a:solidFill>
                <a:latin typeface="Century Gothic" panose="020B0502020202020204" pitchFamily="34" charset="0"/>
              </a:rPr>
              <a:t>Токенизация</a:t>
            </a:r>
            <a:r>
              <a:rPr lang="en-US" sz="1600" dirty="0">
                <a:solidFill>
                  <a:srgbClr val="431D81"/>
                </a:solidFill>
                <a:latin typeface="Century Gothic" panose="020B0502020202020204" pitchFamily="34" charset="0"/>
              </a:rPr>
              <a:t> </a:t>
            </a:r>
            <a:r>
              <a:rPr lang="ru-RU" sz="1600" dirty="0">
                <a:solidFill>
                  <a:srgbClr val="431D81"/>
                </a:solidFill>
                <a:latin typeface="Century Gothic" panose="020B0502020202020204" pitchFamily="34" charset="0"/>
              </a:rPr>
              <a:t>предложения</a:t>
            </a:r>
          </a:p>
          <a:p>
            <a:pPr marL="342900" indent="-342900">
              <a:buAutoNum type="arabicParenR"/>
            </a:pPr>
            <a:r>
              <a:rPr lang="ru-RU" sz="1600" dirty="0">
                <a:solidFill>
                  <a:srgbClr val="431D81"/>
                </a:solidFill>
                <a:latin typeface="Century Gothic" panose="020B0502020202020204" pitchFamily="34" charset="0"/>
              </a:rPr>
              <a:t>Удаление стоп-слов</a:t>
            </a:r>
          </a:p>
          <a:p>
            <a:pPr marL="342900" indent="-342900">
              <a:buAutoNum type="arabicParenR"/>
            </a:pPr>
            <a:r>
              <a:rPr lang="ru-RU" sz="1600" dirty="0" err="1">
                <a:solidFill>
                  <a:srgbClr val="431D81"/>
                </a:solidFill>
                <a:latin typeface="Century Gothic" panose="020B0502020202020204" pitchFamily="34" charset="0"/>
              </a:rPr>
              <a:t>Лемматизация</a:t>
            </a:r>
            <a:r>
              <a:rPr lang="ru-RU" sz="1600" dirty="0">
                <a:solidFill>
                  <a:srgbClr val="431D81"/>
                </a:solidFill>
                <a:latin typeface="Century Gothic" panose="020B0502020202020204" pitchFamily="34" charset="0"/>
              </a:rPr>
              <a:t> слов в предложении</a:t>
            </a:r>
          </a:p>
          <a:p>
            <a:pPr marL="342900" indent="-342900">
              <a:buAutoNum type="arabicParenR"/>
            </a:pPr>
            <a:r>
              <a:rPr lang="ru-RU" sz="1600" dirty="0">
                <a:solidFill>
                  <a:srgbClr val="431D81"/>
                </a:solidFill>
                <a:latin typeface="Century Gothic" panose="020B0502020202020204" pitchFamily="34" charset="0"/>
              </a:rPr>
              <a:t>Векторизация предложений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995847B-D797-4946-8BF7-9869CAA37A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0769" y="1083500"/>
            <a:ext cx="4666028" cy="3724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617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1D8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Скругленный прямоугольник 4"/>
          <p:cNvSpPr/>
          <p:nvPr/>
        </p:nvSpPr>
        <p:spPr>
          <a:xfrm>
            <a:off x="1107794" y="1605163"/>
            <a:ext cx="6934200" cy="840726"/>
          </a:xfrm>
          <a:prstGeom prst="roundRect">
            <a:avLst/>
          </a:prstGeom>
          <a:solidFill>
            <a:schemeClr val="bg1"/>
          </a:solidFill>
          <a:ln>
            <a:solidFill>
              <a:srgbClr val="CCB7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502399"/>
                </a:solidFill>
                <a:latin typeface="Century Gothic" panose="020B0502020202020204" pitchFamily="34" charset="0"/>
              </a:rPr>
              <a:t>При обучении моделей на </a:t>
            </a:r>
            <a:r>
              <a:rPr lang="ru-RU" dirty="0" err="1">
                <a:solidFill>
                  <a:srgbClr val="502399"/>
                </a:solidFill>
                <a:latin typeface="Century Gothic" panose="020B0502020202020204" pitchFamily="34" charset="0"/>
              </a:rPr>
              <a:t>датасетах</a:t>
            </a:r>
            <a:r>
              <a:rPr lang="ru-RU" dirty="0">
                <a:solidFill>
                  <a:srgbClr val="502399"/>
                </a:solidFill>
                <a:latin typeface="Century Gothic" panose="020B0502020202020204" pitchFamily="34" charset="0"/>
              </a:rPr>
              <a:t> </a:t>
            </a:r>
            <a:r>
              <a:rPr lang="ru-RU" sz="1800" dirty="0">
                <a:solidFill>
                  <a:srgbClr val="431D81"/>
                </a:solidFill>
                <a:latin typeface="Rostov" pitchFamily="2" charset="0"/>
              </a:rPr>
              <a:t>dataset.txt </a:t>
            </a:r>
            <a:r>
              <a:rPr lang="ru-RU" sz="1800" dirty="0">
                <a:solidFill>
                  <a:srgbClr val="431D81"/>
                </a:solidFill>
                <a:latin typeface="Century Gothic" panose="020B0502020202020204" pitchFamily="34" charset="0"/>
              </a:rPr>
              <a:t>и</a:t>
            </a:r>
            <a:r>
              <a:rPr lang="ru-RU" sz="1800" dirty="0">
                <a:solidFill>
                  <a:srgbClr val="431D81"/>
                </a:solidFill>
                <a:latin typeface="Rostov" pitchFamily="2" charset="0"/>
              </a:rPr>
              <a:t> </a:t>
            </a:r>
            <a:r>
              <a:rPr lang="en-GB" sz="1800" dirty="0" err="1">
                <a:solidFill>
                  <a:srgbClr val="431D81"/>
                </a:solidFill>
                <a:latin typeface="Rostov" pitchFamily="2" charset="0"/>
              </a:rPr>
              <a:t>dataset_with_syn.tx</a:t>
            </a:r>
            <a:r>
              <a:rPr lang="ru-RU" dirty="0">
                <a:solidFill>
                  <a:srgbClr val="431D81"/>
                </a:solidFill>
                <a:latin typeface="Rostov" pitchFamily="2" charset="0"/>
              </a:rPr>
              <a:t> </a:t>
            </a:r>
            <a:r>
              <a:rPr lang="ru-RU" dirty="0">
                <a:solidFill>
                  <a:srgbClr val="431D81"/>
                </a:solidFill>
                <a:latin typeface="Century Gothic" panose="020B0502020202020204" pitchFamily="34" charset="0"/>
              </a:rPr>
              <a:t>точности</a:t>
            </a:r>
            <a:r>
              <a:rPr lang="ru-RU" dirty="0">
                <a:solidFill>
                  <a:srgbClr val="431D81"/>
                </a:solidFill>
                <a:latin typeface="Rostov" pitchFamily="2" charset="0"/>
              </a:rPr>
              <a:t> </a:t>
            </a:r>
            <a:r>
              <a:rPr lang="ru-RU" sz="2400" u="sng" dirty="0">
                <a:solidFill>
                  <a:srgbClr val="431D81"/>
                </a:solidFill>
                <a:latin typeface="Rostov" pitchFamily="2" charset="0"/>
              </a:rPr>
              <a:t>разные</a:t>
            </a:r>
            <a:endParaRPr lang="ru-RU" sz="1800" u="sng" dirty="0">
              <a:solidFill>
                <a:srgbClr val="431D81"/>
              </a:solidFill>
              <a:latin typeface="Rostov" pitchFamily="2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54359" y="162435"/>
            <a:ext cx="5638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>
                <a:solidFill>
                  <a:srgbClr val="A179E1"/>
                </a:solidFill>
                <a:latin typeface="Century Gothic" panose="020B0502020202020204" pitchFamily="34" charset="0"/>
              </a:rPr>
              <a:t>МТС </a:t>
            </a:r>
            <a:r>
              <a:rPr lang="ru-RU" sz="1200" dirty="0" err="1">
                <a:solidFill>
                  <a:srgbClr val="A179E1"/>
                </a:solidFill>
                <a:latin typeface="Century Gothic" panose="020B0502020202020204" pitchFamily="34" charset="0"/>
              </a:rPr>
              <a:t>Линк</a:t>
            </a:r>
            <a:r>
              <a:rPr lang="ru-RU" sz="1200" dirty="0">
                <a:solidFill>
                  <a:srgbClr val="A179E1"/>
                </a:solidFill>
                <a:latin typeface="Century Gothic" panose="020B0502020202020204" pitchFamily="34" charset="0"/>
              </a:rPr>
              <a:t>. Использование ИИ в продукте</a:t>
            </a: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304800" y="439434"/>
            <a:ext cx="8535168" cy="4494515"/>
          </a:xfrm>
          <a:prstGeom prst="roundRect">
            <a:avLst/>
          </a:prstGeom>
          <a:noFill/>
          <a:ln>
            <a:solidFill>
              <a:srgbClr val="CCB7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TextBox 9"/>
          <p:cNvSpPr txBox="1"/>
          <p:nvPr/>
        </p:nvSpPr>
        <p:spPr>
          <a:xfrm>
            <a:off x="8694404" y="4743390"/>
            <a:ext cx="5925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rgbClr val="A47EE2"/>
                </a:solidFill>
                <a:latin typeface="Rostov" pitchFamily="2" charset="0"/>
              </a:rPr>
              <a:t>17</a:t>
            </a:r>
          </a:p>
        </p:txBody>
      </p:sp>
      <p:sp>
        <p:nvSpPr>
          <p:cNvPr id="15" name="Скругленный прямоугольник 4">
            <a:extLst>
              <a:ext uri="{FF2B5EF4-FFF2-40B4-BE49-F238E27FC236}">
                <a16:creationId xmlns:a16="http://schemas.microsoft.com/office/drawing/2014/main" id="{F90249BF-CAFD-4692-BE98-D37FB6B671A7}"/>
              </a:ext>
            </a:extLst>
          </p:cNvPr>
          <p:cNvSpPr/>
          <p:nvPr/>
        </p:nvSpPr>
        <p:spPr>
          <a:xfrm>
            <a:off x="4822094" y="3000677"/>
            <a:ext cx="3737545" cy="1752600"/>
          </a:xfrm>
          <a:prstGeom prst="roundRect">
            <a:avLst/>
          </a:prstGeom>
          <a:solidFill>
            <a:schemeClr val="bg1"/>
          </a:solidFill>
          <a:ln>
            <a:solidFill>
              <a:srgbClr val="CCB7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Скругленный прямоугольник 4">
            <a:extLst>
              <a:ext uri="{FF2B5EF4-FFF2-40B4-BE49-F238E27FC236}">
                <a16:creationId xmlns:a16="http://schemas.microsoft.com/office/drawing/2014/main" id="{15FABFD0-9037-4845-B71B-1EA4D044140D}"/>
              </a:ext>
            </a:extLst>
          </p:cNvPr>
          <p:cNvSpPr/>
          <p:nvPr/>
        </p:nvSpPr>
        <p:spPr>
          <a:xfrm>
            <a:off x="626174" y="3000677"/>
            <a:ext cx="3701522" cy="1752600"/>
          </a:xfrm>
          <a:prstGeom prst="roundRect">
            <a:avLst/>
          </a:prstGeom>
          <a:solidFill>
            <a:schemeClr val="bg1"/>
          </a:solidFill>
          <a:ln>
            <a:solidFill>
              <a:srgbClr val="CCB7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1B96202-4EB6-4BCF-906B-E0D37DE86F5A}"/>
              </a:ext>
            </a:extLst>
          </p:cNvPr>
          <p:cNvSpPr txBox="1"/>
          <p:nvPr/>
        </p:nvSpPr>
        <p:spPr>
          <a:xfrm>
            <a:off x="1407747" y="3161310"/>
            <a:ext cx="213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431D81"/>
                </a:solidFill>
                <a:latin typeface="Rostov" pitchFamily="2" charset="0"/>
              </a:rPr>
              <a:t>LSVC (</a:t>
            </a:r>
            <a:r>
              <a:rPr lang="ru-RU" sz="1800" dirty="0">
                <a:solidFill>
                  <a:srgbClr val="431D81"/>
                </a:solidFill>
                <a:latin typeface="Rostov" pitchFamily="2" charset="0"/>
              </a:rPr>
              <a:t>dataset.txt</a:t>
            </a:r>
            <a:r>
              <a:rPr lang="en-US" sz="1800" dirty="0">
                <a:solidFill>
                  <a:srgbClr val="431D81"/>
                </a:solidFill>
                <a:latin typeface="Rostov" pitchFamily="2" charset="0"/>
              </a:rPr>
              <a:t>)</a:t>
            </a:r>
            <a:endParaRPr lang="ru-RU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63672CC-C0E3-41C5-9271-0ACBE00744FF}"/>
              </a:ext>
            </a:extLst>
          </p:cNvPr>
          <p:cNvSpPr txBox="1"/>
          <p:nvPr/>
        </p:nvSpPr>
        <p:spPr>
          <a:xfrm>
            <a:off x="5137875" y="3115143"/>
            <a:ext cx="32223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431D81"/>
                </a:solidFill>
                <a:latin typeface="Rostov" pitchFamily="2" charset="0"/>
              </a:rPr>
              <a:t>LSVC </a:t>
            </a:r>
            <a:r>
              <a:rPr lang="ru-RU" sz="1800" dirty="0">
                <a:solidFill>
                  <a:srgbClr val="431D81"/>
                </a:solidFill>
                <a:latin typeface="Rostov" pitchFamily="2" charset="0"/>
              </a:rPr>
              <a:t>(</a:t>
            </a:r>
            <a:r>
              <a:rPr lang="en-GB" sz="1800" dirty="0" err="1">
                <a:solidFill>
                  <a:srgbClr val="431D81"/>
                </a:solidFill>
                <a:latin typeface="Rostov" pitchFamily="2" charset="0"/>
              </a:rPr>
              <a:t>dataset_with_syn.tx</a:t>
            </a:r>
            <a:r>
              <a:rPr lang="ru-RU" sz="1800" dirty="0">
                <a:solidFill>
                  <a:srgbClr val="431D81"/>
                </a:solidFill>
                <a:latin typeface="Rostov" pitchFamily="2" charset="0"/>
              </a:rPr>
              <a:t>)</a:t>
            </a:r>
          </a:p>
          <a:p>
            <a:endParaRPr lang="ru-RU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B7C9F9E-D2AA-432D-BF29-0D9F31571045}"/>
              </a:ext>
            </a:extLst>
          </p:cNvPr>
          <p:cNvSpPr txBox="1"/>
          <p:nvPr/>
        </p:nvSpPr>
        <p:spPr>
          <a:xfrm>
            <a:off x="35726" y="3567815"/>
            <a:ext cx="48006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502399"/>
                </a:solidFill>
                <a:latin typeface="Century Gothic" panose="020B0502020202020204" pitchFamily="34" charset="0"/>
              </a:rPr>
              <a:t>LSVC: train = 0.780 / test = 0.816</a:t>
            </a:r>
            <a:endParaRPr lang="ru-RU" sz="1400" dirty="0">
              <a:solidFill>
                <a:srgbClr val="502399"/>
              </a:solidFill>
              <a:latin typeface="Century Gothic" panose="020B0502020202020204" pitchFamily="34" charset="0"/>
            </a:endParaRPr>
          </a:p>
          <a:p>
            <a:endParaRPr lang="ru-RU" sz="16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2EAC958-BA55-4340-81A0-9F0B1F2C177E}"/>
              </a:ext>
            </a:extLst>
          </p:cNvPr>
          <p:cNvSpPr txBox="1"/>
          <p:nvPr/>
        </p:nvSpPr>
        <p:spPr>
          <a:xfrm>
            <a:off x="4641865" y="3573862"/>
            <a:ext cx="39025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502399"/>
                </a:solidFill>
                <a:latin typeface="Century Gothic" panose="020B0502020202020204" pitchFamily="34" charset="0"/>
              </a:rPr>
              <a:t>LSVC: train = 0.503 / test = 0.545</a:t>
            </a:r>
            <a:endParaRPr lang="ru-RU" sz="1400" dirty="0">
              <a:solidFill>
                <a:srgbClr val="502399"/>
              </a:solidFill>
              <a:latin typeface="Century Gothic" panose="020B0502020202020204" pitchFamily="34" charset="0"/>
            </a:endParaRPr>
          </a:p>
          <a:p>
            <a:endParaRPr lang="ru-RU" dirty="0"/>
          </a:p>
        </p:txBody>
      </p:sp>
      <p:sp>
        <p:nvSpPr>
          <p:cNvPr id="21" name="Стрелка: вниз 20">
            <a:extLst>
              <a:ext uri="{FF2B5EF4-FFF2-40B4-BE49-F238E27FC236}">
                <a16:creationId xmlns:a16="http://schemas.microsoft.com/office/drawing/2014/main" id="{933DD1C1-6142-4A99-B414-8F1732CC56DE}"/>
              </a:ext>
            </a:extLst>
          </p:cNvPr>
          <p:cNvSpPr/>
          <p:nvPr/>
        </p:nvSpPr>
        <p:spPr>
          <a:xfrm>
            <a:off x="2212694" y="2527749"/>
            <a:ext cx="304800" cy="435755"/>
          </a:xfrm>
          <a:prstGeom prst="downArrow">
            <a:avLst/>
          </a:prstGeom>
          <a:solidFill>
            <a:srgbClr val="431D81"/>
          </a:solidFill>
          <a:ln>
            <a:solidFill>
              <a:srgbClr val="5023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Стрелка: вниз 21">
            <a:extLst>
              <a:ext uri="{FF2B5EF4-FFF2-40B4-BE49-F238E27FC236}">
                <a16:creationId xmlns:a16="http://schemas.microsoft.com/office/drawing/2014/main" id="{1C1B9701-C0C4-4AB4-9356-7E2B3B89BF06}"/>
              </a:ext>
            </a:extLst>
          </p:cNvPr>
          <p:cNvSpPr/>
          <p:nvPr/>
        </p:nvSpPr>
        <p:spPr>
          <a:xfrm>
            <a:off x="6291253" y="2505010"/>
            <a:ext cx="304800" cy="435755"/>
          </a:xfrm>
          <a:prstGeom prst="downArrow">
            <a:avLst/>
          </a:prstGeom>
          <a:solidFill>
            <a:srgbClr val="431D81"/>
          </a:solidFill>
          <a:ln>
            <a:solidFill>
              <a:srgbClr val="5023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Заголовок 13">
            <a:extLst>
              <a:ext uri="{FF2B5EF4-FFF2-40B4-BE49-F238E27FC236}">
                <a16:creationId xmlns:a16="http://schemas.microsoft.com/office/drawing/2014/main" id="{558003C6-303E-7447-F745-668D3EE81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328" y="557622"/>
            <a:ext cx="8244041" cy="563624"/>
          </a:xfrm>
        </p:spPr>
        <p:txBody>
          <a:bodyPr/>
          <a:lstStyle/>
          <a:p>
            <a:pPr algn="ctr"/>
            <a:r>
              <a:rPr lang="ru-RU" sz="2800" dirty="0">
                <a:solidFill>
                  <a:srgbClr val="5B487A"/>
                </a:solidFill>
              </a:rPr>
              <a:t>Линейный метод опорных векторов </a:t>
            </a:r>
            <a:r>
              <a:rPr lang="en-US" sz="2800" dirty="0">
                <a:solidFill>
                  <a:srgbClr val="5B487A"/>
                </a:solidFill>
              </a:rPr>
              <a:t>(LSVC)</a:t>
            </a:r>
            <a:br>
              <a:rPr lang="ru-RU" sz="2800" dirty="0">
                <a:solidFill>
                  <a:srgbClr val="431D81"/>
                </a:solidFill>
                <a:latin typeface="Rostov" pitchFamily="2" charset="0"/>
              </a:rPr>
            </a:br>
            <a:br>
              <a:rPr lang="ru-RU" sz="2800" dirty="0">
                <a:solidFill>
                  <a:srgbClr val="431D81"/>
                </a:solidFill>
                <a:latin typeface="Rostov" pitchFamily="2" charset="0"/>
              </a:rPr>
            </a:br>
            <a:endParaRPr lang="ru-RU" sz="2800" dirty="0">
              <a:solidFill>
                <a:srgbClr val="431D81"/>
              </a:solidFill>
              <a:latin typeface="Rostov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CB0A86-681F-909E-EB7D-C9213A8D3085}"/>
              </a:ext>
            </a:extLst>
          </p:cNvPr>
          <p:cNvSpPr txBox="1"/>
          <p:nvPr/>
        </p:nvSpPr>
        <p:spPr>
          <a:xfrm>
            <a:off x="2166395" y="1089792"/>
            <a:ext cx="46414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800" b="1" dirty="0">
                <a:solidFill>
                  <a:srgbClr val="431D81"/>
                </a:solidFill>
                <a:latin typeface="Rostov" pitchFamily="2" charset="0"/>
              </a:rPr>
              <a:t>Обучение модели на двух датасетах</a:t>
            </a:r>
          </a:p>
        </p:txBody>
      </p:sp>
    </p:spTree>
    <p:extLst>
      <p:ext uri="{BB962C8B-B14F-4D97-AF65-F5344CB8AC3E}">
        <p14:creationId xmlns:p14="http://schemas.microsoft.com/office/powerpoint/2010/main" val="8558046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1D8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Скругленный прямоугольник 4"/>
          <p:cNvSpPr/>
          <p:nvPr/>
        </p:nvSpPr>
        <p:spPr>
          <a:xfrm>
            <a:off x="762000" y="1189612"/>
            <a:ext cx="2629851" cy="3416320"/>
          </a:xfrm>
          <a:prstGeom prst="roundRect">
            <a:avLst/>
          </a:prstGeom>
          <a:solidFill>
            <a:schemeClr val="bg1"/>
          </a:solidFill>
          <a:ln>
            <a:solidFill>
              <a:srgbClr val="CCB7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TextBox 3"/>
          <p:cNvSpPr txBox="1"/>
          <p:nvPr/>
        </p:nvSpPr>
        <p:spPr>
          <a:xfrm>
            <a:off x="954359" y="162435"/>
            <a:ext cx="5638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>
                <a:solidFill>
                  <a:srgbClr val="A179E1"/>
                </a:solidFill>
                <a:latin typeface="Century Gothic" panose="020B0502020202020204" pitchFamily="34" charset="0"/>
              </a:rPr>
              <a:t>МТС </a:t>
            </a:r>
            <a:r>
              <a:rPr lang="ru-RU" sz="1200" dirty="0" err="1">
                <a:solidFill>
                  <a:srgbClr val="A179E1"/>
                </a:solidFill>
                <a:latin typeface="Century Gothic" panose="020B0502020202020204" pitchFamily="34" charset="0"/>
              </a:rPr>
              <a:t>Линк</a:t>
            </a:r>
            <a:r>
              <a:rPr lang="ru-RU" sz="1200" dirty="0">
                <a:solidFill>
                  <a:srgbClr val="A179E1"/>
                </a:solidFill>
                <a:latin typeface="Century Gothic" panose="020B0502020202020204" pitchFamily="34" charset="0"/>
              </a:rPr>
              <a:t>. Использование ИИ в продукте</a:t>
            </a: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304800" y="439434"/>
            <a:ext cx="8535168" cy="4494515"/>
          </a:xfrm>
          <a:prstGeom prst="roundRect">
            <a:avLst/>
          </a:prstGeom>
          <a:noFill/>
          <a:ln>
            <a:solidFill>
              <a:srgbClr val="CCB7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TextBox 9"/>
          <p:cNvSpPr txBox="1"/>
          <p:nvPr/>
        </p:nvSpPr>
        <p:spPr>
          <a:xfrm>
            <a:off x="8694404" y="4743390"/>
            <a:ext cx="5925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rgbClr val="A47EE2"/>
                </a:solidFill>
                <a:latin typeface="Rostov" pitchFamily="2" charset="0"/>
              </a:rPr>
              <a:t>18</a:t>
            </a:r>
          </a:p>
        </p:txBody>
      </p:sp>
      <p:sp>
        <p:nvSpPr>
          <p:cNvPr id="14" name="Заголовок 13">
            <a:extLst>
              <a:ext uri="{FF2B5EF4-FFF2-40B4-BE49-F238E27FC236}">
                <a16:creationId xmlns:a16="http://schemas.microsoft.com/office/drawing/2014/main" id="{57092AE8-9BC2-4896-AF62-30DD29F334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159" y="519552"/>
            <a:ext cx="8244041" cy="601638"/>
          </a:xfrm>
        </p:spPr>
        <p:txBody>
          <a:bodyPr/>
          <a:lstStyle/>
          <a:p>
            <a:pPr algn="ctr"/>
            <a:r>
              <a:rPr lang="ru-RU" sz="4000" dirty="0">
                <a:solidFill>
                  <a:srgbClr val="431D81"/>
                </a:solidFill>
                <a:latin typeface="Rostov" pitchFamily="2" charset="0"/>
              </a:rPr>
              <a:t>Использование модели</a:t>
            </a:r>
            <a:br>
              <a:rPr lang="ru-RU" sz="4000" dirty="0">
                <a:solidFill>
                  <a:srgbClr val="431D81"/>
                </a:solidFill>
                <a:latin typeface="Rostov" pitchFamily="2" charset="0"/>
              </a:rPr>
            </a:br>
            <a:br>
              <a:rPr lang="ru-RU" sz="4000" dirty="0">
                <a:solidFill>
                  <a:srgbClr val="431D81"/>
                </a:solidFill>
                <a:latin typeface="Rostov" pitchFamily="2" charset="0"/>
              </a:rPr>
            </a:br>
            <a:endParaRPr lang="ru-RU" sz="4000" dirty="0">
              <a:solidFill>
                <a:srgbClr val="431D81"/>
              </a:solidFill>
              <a:latin typeface="Rostov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1C9641C-BDF7-49EB-A162-205224C04976}"/>
              </a:ext>
            </a:extLst>
          </p:cNvPr>
          <p:cNvSpPr txBox="1"/>
          <p:nvPr/>
        </p:nvSpPr>
        <p:spPr>
          <a:xfrm>
            <a:off x="857725" y="1330740"/>
            <a:ext cx="2438400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Blip>
                <a:blip r:embed="rId3"/>
              </a:buBlip>
            </a:pPr>
            <a:r>
              <a:rPr lang="ru-RU" sz="1600" b="1" u="sng" dirty="0">
                <a:solidFill>
                  <a:srgbClr val="431D81"/>
                </a:solidFill>
                <a:latin typeface="Century Gothic" panose="020B0502020202020204" pitchFamily="34" charset="0"/>
              </a:rPr>
              <a:t>Вход модели</a:t>
            </a:r>
            <a:r>
              <a:rPr lang="ru-RU" sz="1600" dirty="0">
                <a:solidFill>
                  <a:srgbClr val="431D81"/>
                </a:solidFill>
                <a:latin typeface="Century Gothic" panose="020B0502020202020204" pitchFamily="34" charset="0"/>
              </a:rPr>
              <a:t>: текстовый файл с ответами пользователей через точку с запятой</a:t>
            </a:r>
          </a:p>
          <a:p>
            <a:endParaRPr lang="ru-RU" sz="1600" dirty="0">
              <a:solidFill>
                <a:srgbClr val="431D81"/>
              </a:solidFill>
              <a:latin typeface="Century Gothic" panose="020B0502020202020204" pitchFamily="34" charset="0"/>
            </a:endParaRPr>
          </a:p>
          <a:p>
            <a:pPr marL="285750" indent="-285750">
              <a:buBlip>
                <a:blip r:embed="rId3"/>
              </a:buBlip>
            </a:pPr>
            <a:r>
              <a:rPr lang="ru-RU" sz="1600" b="1" u="sng" dirty="0">
                <a:solidFill>
                  <a:srgbClr val="431D81"/>
                </a:solidFill>
                <a:latin typeface="Century Gothic" panose="020B0502020202020204" pitchFamily="34" charset="0"/>
              </a:rPr>
              <a:t>Выход</a:t>
            </a:r>
            <a:r>
              <a:rPr lang="ru-RU" sz="1600" dirty="0">
                <a:solidFill>
                  <a:srgbClr val="431D81"/>
                </a:solidFill>
                <a:latin typeface="Century Gothic" panose="020B0502020202020204" pitchFamily="34" charset="0"/>
              </a:rPr>
              <a:t>: список ключевых слов</a:t>
            </a:r>
            <a:r>
              <a:rPr lang="en-US" sz="1600" dirty="0">
                <a:solidFill>
                  <a:srgbClr val="431D81"/>
                </a:solidFill>
                <a:latin typeface="Century Gothic" panose="020B0502020202020204" pitchFamily="34" charset="0"/>
              </a:rPr>
              <a:t> =&gt;</a:t>
            </a:r>
            <a:r>
              <a:rPr lang="ru-RU" sz="1600" dirty="0">
                <a:solidFill>
                  <a:srgbClr val="431D81"/>
                </a:solidFill>
                <a:latin typeface="Century Gothic" panose="020B0502020202020204" pitchFamily="34" charset="0"/>
              </a:rPr>
              <a:t> словарь ключевых слов с частотностью и облако слов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5DC68EF0-4B29-51E2-6AA5-17053BFDB83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604" t="1038" r="12055" b="7027"/>
          <a:stretch/>
        </p:blipFill>
        <p:spPr>
          <a:xfrm>
            <a:off x="4176899" y="1962150"/>
            <a:ext cx="3932036" cy="2347466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7EB04ACC-3601-FC40-FA56-B3EB99CD995E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21433"/>
          <a:stretch/>
        </p:blipFill>
        <p:spPr>
          <a:xfrm>
            <a:off x="5112549" y="1445910"/>
            <a:ext cx="2162477" cy="20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4204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1D8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54359" y="162435"/>
            <a:ext cx="5638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>
                <a:solidFill>
                  <a:srgbClr val="A179E1"/>
                </a:solidFill>
                <a:latin typeface="Century Gothic" panose="020B0502020202020204" pitchFamily="34" charset="0"/>
              </a:rPr>
              <a:t>МТС </a:t>
            </a:r>
            <a:r>
              <a:rPr lang="ru-RU" sz="1200" dirty="0" err="1">
                <a:solidFill>
                  <a:srgbClr val="A179E1"/>
                </a:solidFill>
                <a:latin typeface="Century Gothic" panose="020B0502020202020204" pitchFamily="34" charset="0"/>
              </a:rPr>
              <a:t>Линк</a:t>
            </a:r>
            <a:r>
              <a:rPr lang="ru-RU" sz="1200" dirty="0">
                <a:solidFill>
                  <a:srgbClr val="A179E1"/>
                </a:solidFill>
                <a:latin typeface="Century Gothic" panose="020B0502020202020204" pitchFamily="34" charset="0"/>
              </a:rPr>
              <a:t>. Использование ИИ в продукте</a:t>
            </a: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304800" y="439434"/>
            <a:ext cx="8535168" cy="4494515"/>
          </a:xfrm>
          <a:prstGeom prst="roundRect">
            <a:avLst/>
          </a:prstGeom>
          <a:noFill/>
          <a:ln>
            <a:solidFill>
              <a:srgbClr val="CCB7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TextBox 9"/>
          <p:cNvSpPr txBox="1"/>
          <p:nvPr/>
        </p:nvSpPr>
        <p:spPr>
          <a:xfrm>
            <a:off x="8780060" y="4749636"/>
            <a:ext cx="304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A47EE2"/>
                </a:solidFill>
                <a:latin typeface="Rostov" pitchFamily="2" charset="0"/>
              </a:rPr>
              <a:t>2</a:t>
            </a:r>
            <a:endParaRPr lang="ru-RU" sz="2000" dirty="0">
              <a:solidFill>
                <a:srgbClr val="A47EE2"/>
              </a:solidFill>
              <a:latin typeface="Rostov" pitchFamily="2" charset="0"/>
            </a:endParaRPr>
          </a:p>
        </p:txBody>
      </p:sp>
      <p:sp>
        <p:nvSpPr>
          <p:cNvPr id="14" name="Заголовок 13">
            <a:extLst>
              <a:ext uri="{FF2B5EF4-FFF2-40B4-BE49-F238E27FC236}">
                <a16:creationId xmlns:a16="http://schemas.microsoft.com/office/drawing/2014/main" id="{57092AE8-9BC2-4896-AF62-30DD29F334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4359" y="548892"/>
            <a:ext cx="7463129" cy="738664"/>
          </a:xfrm>
        </p:spPr>
        <p:txBody>
          <a:bodyPr/>
          <a:lstStyle/>
          <a:p>
            <a:r>
              <a:rPr lang="ru-RU" sz="4800" dirty="0">
                <a:solidFill>
                  <a:srgbClr val="431D81"/>
                </a:solidFill>
                <a:latin typeface="Rostov" pitchFamily="2" charset="0"/>
              </a:rPr>
              <a:t>Содержание презентации</a:t>
            </a:r>
            <a:endParaRPr lang="ru-RU" sz="4000" dirty="0">
              <a:solidFill>
                <a:srgbClr val="431D81"/>
              </a:solidFill>
              <a:latin typeface="Rostov" pitchFamily="2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54359" y="1287556"/>
            <a:ext cx="5408575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ru-RU" sz="2800" b="1" dirty="0">
                <a:solidFill>
                  <a:srgbClr val="9364DC"/>
                </a:solidFill>
                <a:latin typeface="Century Gothic" panose="020B0502020202020204" pitchFamily="34" charset="0"/>
              </a:rPr>
              <a:t>Задача</a:t>
            </a:r>
          </a:p>
          <a:p>
            <a:pPr marL="342900" indent="-342900">
              <a:buAutoNum type="arabicPeriod"/>
            </a:pPr>
            <a:r>
              <a:rPr lang="ru-RU" sz="2800" b="1" dirty="0">
                <a:solidFill>
                  <a:srgbClr val="9364DC"/>
                </a:solidFill>
                <a:latin typeface="Century Gothic" panose="020B0502020202020204" pitchFamily="34" charset="0"/>
              </a:rPr>
              <a:t>Наша команда</a:t>
            </a:r>
          </a:p>
          <a:p>
            <a:pPr marL="342900" indent="-342900">
              <a:buAutoNum type="arabicPeriod"/>
            </a:pPr>
            <a:r>
              <a:rPr lang="ru-RU" sz="2800" b="1" dirty="0">
                <a:solidFill>
                  <a:srgbClr val="9364DC"/>
                </a:solidFill>
                <a:latin typeface="Century Gothic" panose="020B0502020202020204" pitchFamily="34" charset="0"/>
              </a:rPr>
              <a:t>Решения</a:t>
            </a:r>
          </a:p>
          <a:p>
            <a:pPr marL="342900" indent="-342900">
              <a:buFontTx/>
              <a:buAutoNum type="arabicPeriod"/>
            </a:pPr>
            <a:r>
              <a:rPr lang="en-US" sz="2800" b="1" dirty="0">
                <a:solidFill>
                  <a:srgbClr val="9364DC"/>
                </a:solidFill>
                <a:latin typeface="Century Gothic" panose="020B0502020202020204" pitchFamily="34" charset="0"/>
              </a:rPr>
              <a:t>ChatGPT</a:t>
            </a:r>
            <a:endParaRPr lang="ru-RU" sz="2800" b="1" dirty="0">
              <a:solidFill>
                <a:srgbClr val="9364DC"/>
              </a:solidFill>
              <a:latin typeface="Century Gothic" panose="020B0502020202020204" pitchFamily="34" charset="0"/>
            </a:endParaRPr>
          </a:p>
          <a:p>
            <a:pPr marL="342900" indent="-342900">
              <a:buAutoNum type="arabicPeriod"/>
            </a:pPr>
            <a:r>
              <a:rPr lang="ru-RU" sz="2800" b="1" dirty="0">
                <a:solidFill>
                  <a:srgbClr val="9364DC"/>
                </a:solidFill>
                <a:latin typeface="Century Gothic" panose="020B0502020202020204" pitchFamily="34" charset="0"/>
              </a:rPr>
              <a:t>Датасеты</a:t>
            </a:r>
          </a:p>
          <a:p>
            <a:pPr marL="342900" indent="-342900">
              <a:buAutoNum type="arabicPeriod"/>
            </a:pPr>
            <a:r>
              <a:rPr lang="ru-RU" sz="2800" b="1" dirty="0">
                <a:solidFill>
                  <a:srgbClr val="9364DC"/>
                </a:solidFill>
                <a:latin typeface="Century Gothic" panose="020B0502020202020204" pitchFamily="34" charset="0"/>
              </a:rPr>
              <a:t>Сравнение моделей</a:t>
            </a:r>
          </a:p>
          <a:p>
            <a:pPr marL="342900" indent="-342900">
              <a:buFontTx/>
              <a:buAutoNum type="arabicPeriod"/>
            </a:pPr>
            <a:r>
              <a:rPr lang="ru-RU" sz="2800" b="1" dirty="0">
                <a:solidFill>
                  <a:srgbClr val="9364DC"/>
                </a:solidFill>
                <a:latin typeface="Century Gothic" panose="020B0502020202020204" pitchFamily="34" charset="0"/>
              </a:rPr>
              <a:t>Обучение модели </a:t>
            </a:r>
            <a:r>
              <a:rPr lang="en-US" sz="2800" b="1" dirty="0">
                <a:solidFill>
                  <a:srgbClr val="9364DC"/>
                </a:solidFill>
                <a:latin typeface="Century Gothic" panose="020B0502020202020204" pitchFamily="34" charset="0"/>
              </a:rPr>
              <a:t>LSVC</a:t>
            </a:r>
            <a:endParaRPr lang="ru-RU" sz="2800" b="1" dirty="0">
              <a:solidFill>
                <a:srgbClr val="9364DC"/>
              </a:solidFill>
              <a:latin typeface="Century Gothic" panose="020B0502020202020204" pitchFamily="34" charset="0"/>
            </a:endParaRPr>
          </a:p>
          <a:p>
            <a:pPr marL="342900" indent="-342900">
              <a:buAutoNum type="arabicPeriod"/>
            </a:pPr>
            <a:r>
              <a:rPr lang="ru-RU" sz="2800" b="1" dirty="0">
                <a:solidFill>
                  <a:srgbClr val="9364DC"/>
                </a:solidFill>
                <a:latin typeface="Century Gothic" panose="020B0502020202020204" pitchFamily="34" charset="0"/>
              </a:rPr>
              <a:t>Использование модели</a:t>
            </a: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3551" y="1995837"/>
            <a:ext cx="2019215" cy="1962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44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1D8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Скругленный прямоугольник 4"/>
          <p:cNvSpPr/>
          <p:nvPr/>
        </p:nvSpPr>
        <p:spPr>
          <a:xfrm>
            <a:off x="1371601" y="1276350"/>
            <a:ext cx="2590800" cy="3416320"/>
          </a:xfrm>
          <a:prstGeom prst="roundRect">
            <a:avLst/>
          </a:prstGeom>
          <a:solidFill>
            <a:schemeClr val="bg1"/>
          </a:solidFill>
          <a:ln>
            <a:solidFill>
              <a:srgbClr val="CCB7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TextBox 3"/>
          <p:cNvSpPr txBox="1"/>
          <p:nvPr/>
        </p:nvSpPr>
        <p:spPr>
          <a:xfrm>
            <a:off x="954359" y="162435"/>
            <a:ext cx="5638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>
                <a:solidFill>
                  <a:srgbClr val="A179E1"/>
                </a:solidFill>
                <a:latin typeface="Century Gothic" panose="020B0502020202020204" pitchFamily="34" charset="0"/>
              </a:rPr>
              <a:t>МТС </a:t>
            </a:r>
            <a:r>
              <a:rPr lang="ru-RU" sz="1200" dirty="0" err="1">
                <a:solidFill>
                  <a:srgbClr val="A179E1"/>
                </a:solidFill>
                <a:latin typeface="Century Gothic" panose="020B0502020202020204" pitchFamily="34" charset="0"/>
              </a:rPr>
              <a:t>Линк</a:t>
            </a:r>
            <a:r>
              <a:rPr lang="ru-RU" sz="1200" dirty="0">
                <a:solidFill>
                  <a:srgbClr val="A179E1"/>
                </a:solidFill>
                <a:latin typeface="Century Gothic" panose="020B0502020202020204" pitchFamily="34" charset="0"/>
              </a:rPr>
              <a:t>. Использование ИИ в продукте</a:t>
            </a: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304800" y="439434"/>
            <a:ext cx="8535168" cy="4494515"/>
          </a:xfrm>
          <a:prstGeom prst="roundRect">
            <a:avLst/>
          </a:prstGeom>
          <a:noFill/>
          <a:ln>
            <a:solidFill>
              <a:srgbClr val="CCB7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TextBox 9"/>
          <p:cNvSpPr txBox="1"/>
          <p:nvPr/>
        </p:nvSpPr>
        <p:spPr>
          <a:xfrm>
            <a:off x="8694404" y="4743390"/>
            <a:ext cx="5925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rgbClr val="A47EE2"/>
                </a:solidFill>
                <a:latin typeface="Rostov" pitchFamily="2" charset="0"/>
              </a:rPr>
              <a:t>19</a:t>
            </a:r>
          </a:p>
        </p:txBody>
      </p:sp>
      <p:sp>
        <p:nvSpPr>
          <p:cNvPr id="14" name="Заголовок 13">
            <a:extLst>
              <a:ext uri="{FF2B5EF4-FFF2-40B4-BE49-F238E27FC236}">
                <a16:creationId xmlns:a16="http://schemas.microsoft.com/office/drawing/2014/main" id="{57092AE8-9BC2-4896-AF62-30DD29F334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363" y="548998"/>
            <a:ext cx="8244041" cy="1846659"/>
          </a:xfrm>
        </p:spPr>
        <p:txBody>
          <a:bodyPr/>
          <a:lstStyle/>
          <a:p>
            <a:pPr algn="ctr"/>
            <a:r>
              <a:rPr lang="ru-RU" sz="4000" dirty="0">
                <a:solidFill>
                  <a:srgbClr val="431D81"/>
                </a:solidFill>
                <a:latin typeface="Rostov" pitchFamily="2" charset="0"/>
              </a:rPr>
              <a:t>Пользовательский интерфейс</a:t>
            </a:r>
            <a:br>
              <a:rPr lang="ru-RU" sz="4000" dirty="0">
                <a:solidFill>
                  <a:srgbClr val="431D81"/>
                </a:solidFill>
                <a:latin typeface="Rostov" pitchFamily="2" charset="0"/>
              </a:rPr>
            </a:br>
            <a:br>
              <a:rPr lang="ru-RU" sz="4000" dirty="0">
                <a:solidFill>
                  <a:srgbClr val="431D81"/>
                </a:solidFill>
                <a:latin typeface="Rostov" pitchFamily="2" charset="0"/>
              </a:rPr>
            </a:br>
            <a:endParaRPr lang="ru-RU" sz="4000" dirty="0">
              <a:solidFill>
                <a:srgbClr val="431D81"/>
              </a:solidFill>
              <a:latin typeface="Rostov" pitchFamily="2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441844F-B07C-4CF9-86E9-20F46ACC07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5157" y="1374115"/>
            <a:ext cx="1828800" cy="3251202"/>
          </a:xfrm>
          <a:prstGeom prst="rect">
            <a:avLst/>
          </a:prstGeom>
        </p:spPr>
      </p:pic>
      <p:sp>
        <p:nvSpPr>
          <p:cNvPr id="9" name="Скругленный прямоугольник 4">
            <a:extLst>
              <a:ext uri="{FF2B5EF4-FFF2-40B4-BE49-F238E27FC236}">
                <a16:creationId xmlns:a16="http://schemas.microsoft.com/office/drawing/2014/main" id="{AAC13DD8-E069-476D-8322-8D7BFE4D3B91}"/>
              </a:ext>
            </a:extLst>
          </p:cNvPr>
          <p:cNvSpPr/>
          <p:nvPr/>
        </p:nvSpPr>
        <p:spPr>
          <a:xfrm>
            <a:off x="4572000" y="1123950"/>
            <a:ext cx="3976839" cy="3733800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CCB7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F4CBF39-0AEA-398A-DEFD-1290967316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6305" y="1229768"/>
            <a:ext cx="2933708" cy="3481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8475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1D8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54359" y="162435"/>
            <a:ext cx="5638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>
                <a:solidFill>
                  <a:srgbClr val="A179E1"/>
                </a:solidFill>
                <a:latin typeface="Century Gothic" panose="020B0502020202020204" pitchFamily="34" charset="0"/>
              </a:rPr>
              <a:t>МТС </a:t>
            </a:r>
            <a:r>
              <a:rPr lang="ru-RU" sz="1200" dirty="0" err="1">
                <a:solidFill>
                  <a:srgbClr val="A179E1"/>
                </a:solidFill>
                <a:latin typeface="Century Gothic" panose="020B0502020202020204" pitchFamily="34" charset="0"/>
              </a:rPr>
              <a:t>Линк</a:t>
            </a:r>
            <a:r>
              <a:rPr lang="ru-RU" sz="1200" dirty="0">
                <a:solidFill>
                  <a:srgbClr val="A179E1"/>
                </a:solidFill>
                <a:latin typeface="Century Gothic" panose="020B0502020202020204" pitchFamily="34" charset="0"/>
              </a:rPr>
              <a:t>. Использование ИИ в продукте</a:t>
            </a: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304800" y="439434"/>
            <a:ext cx="8535168" cy="4494515"/>
          </a:xfrm>
          <a:prstGeom prst="roundRect">
            <a:avLst/>
          </a:prstGeom>
          <a:noFill/>
          <a:ln>
            <a:solidFill>
              <a:srgbClr val="CCB7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TextBox 9"/>
          <p:cNvSpPr txBox="1"/>
          <p:nvPr/>
        </p:nvSpPr>
        <p:spPr>
          <a:xfrm>
            <a:off x="8694404" y="4743390"/>
            <a:ext cx="5925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>
                <a:solidFill>
                  <a:srgbClr val="A47EE2"/>
                </a:solidFill>
                <a:latin typeface="Rostov" pitchFamily="2" charset="0"/>
              </a:rPr>
              <a:t>20</a:t>
            </a:r>
            <a:endParaRPr lang="ru-RU" sz="2000" dirty="0">
              <a:solidFill>
                <a:srgbClr val="A47EE2"/>
              </a:solidFill>
              <a:latin typeface="Rostov" pitchFamily="2" charset="0"/>
            </a:endParaRPr>
          </a:p>
        </p:txBody>
      </p:sp>
      <p:sp>
        <p:nvSpPr>
          <p:cNvPr id="14" name="Заголовок 13">
            <a:extLst>
              <a:ext uri="{FF2B5EF4-FFF2-40B4-BE49-F238E27FC236}">
                <a16:creationId xmlns:a16="http://schemas.microsoft.com/office/drawing/2014/main" id="{57092AE8-9BC2-4896-AF62-30DD29F334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363" y="548998"/>
            <a:ext cx="8244041" cy="1846659"/>
          </a:xfrm>
        </p:spPr>
        <p:txBody>
          <a:bodyPr/>
          <a:lstStyle/>
          <a:p>
            <a:pPr algn="ctr"/>
            <a:r>
              <a:rPr lang="ru-RU" sz="4000" dirty="0">
                <a:solidFill>
                  <a:srgbClr val="431D81"/>
                </a:solidFill>
                <a:latin typeface="Rostov" pitchFamily="2" charset="0"/>
              </a:rPr>
              <a:t>Спасибо за внимание!</a:t>
            </a:r>
            <a:br>
              <a:rPr lang="ru-RU" sz="4000" dirty="0">
                <a:solidFill>
                  <a:srgbClr val="431D81"/>
                </a:solidFill>
                <a:latin typeface="Rostov" pitchFamily="2" charset="0"/>
              </a:rPr>
            </a:br>
            <a:br>
              <a:rPr lang="ru-RU" sz="4000" dirty="0">
                <a:solidFill>
                  <a:srgbClr val="431D81"/>
                </a:solidFill>
                <a:latin typeface="Rostov" pitchFamily="2" charset="0"/>
              </a:rPr>
            </a:br>
            <a:endParaRPr lang="ru-RU" sz="4000" dirty="0">
              <a:solidFill>
                <a:srgbClr val="431D81"/>
              </a:solidFill>
              <a:latin typeface="Rostov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03610D8-954C-4D31-A917-5B4CA126E239}"/>
              </a:ext>
            </a:extLst>
          </p:cNvPr>
          <p:cNvSpPr txBox="1"/>
          <p:nvPr/>
        </p:nvSpPr>
        <p:spPr>
          <a:xfrm>
            <a:off x="478903" y="1306502"/>
            <a:ext cx="3886200" cy="3200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u="sng" dirty="0">
                <a:solidFill>
                  <a:srgbClr val="431D81"/>
                </a:solidFill>
                <a:latin typeface="Century Gothic" panose="020B0502020202020204" pitchFamily="34" charset="0"/>
              </a:rPr>
              <a:t>Решение подготовили:</a:t>
            </a:r>
          </a:p>
          <a:p>
            <a:pPr algn="ctr"/>
            <a:endParaRPr lang="ru-RU" sz="3200" b="1" dirty="0">
              <a:solidFill>
                <a:srgbClr val="431D81"/>
              </a:solidFill>
              <a:latin typeface="Century Gothic" panose="020B0502020202020204" pitchFamily="34" charset="0"/>
            </a:endParaRPr>
          </a:p>
          <a:p>
            <a:pPr marL="285750" indent="-285750">
              <a:buBlip>
                <a:blip r:embed="rId3"/>
              </a:buBlip>
            </a:pPr>
            <a:r>
              <a:rPr lang="ru-RU" sz="2400" dirty="0">
                <a:solidFill>
                  <a:srgbClr val="431D81"/>
                </a:solidFill>
                <a:latin typeface="Century Gothic" panose="020B0502020202020204" pitchFamily="34" charset="0"/>
              </a:rPr>
              <a:t>Зоткина Анна</a:t>
            </a:r>
          </a:p>
          <a:p>
            <a:pPr marL="285750" indent="-285750">
              <a:buBlip>
                <a:blip r:embed="rId3"/>
              </a:buBlip>
            </a:pPr>
            <a:r>
              <a:rPr lang="ru-RU" sz="2400" dirty="0">
                <a:solidFill>
                  <a:srgbClr val="431D81"/>
                </a:solidFill>
                <a:latin typeface="Century Gothic" panose="020B0502020202020204" pitchFamily="34" charset="0"/>
              </a:rPr>
              <a:t>Свиридова Ангелина</a:t>
            </a:r>
          </a:p>
          <a:p>
            <a:pPr marL="285750" indent="-285750">
              <a:buBlip>
                <a:blip r:embed="rId3"/>
              </a:buBlip>
            </a:pPr>
            <a:r>
              <a:rPr lang="ru-RU" sz="2400" dirty="0" err="1">
                <a:solidFill>
                  <a:srgbClr val="431D81"/>
                </a:solidFill>
                <a:latin typeface="Century Gothic" panose="020B0502020202020204" pitchFamily="34" charset="0"/>
              </a:rPr>
              <a:t>Никишева</a:t>
            </a:r>
            <a:r>
              <a:rPr lang="ru-RU" sz="2400" dirty="0">
                <a:solidFill>
                  <a:srgbClr val="431D81"/>
                </a:solidFill>
                <a:latin typeface="Century Gothic" panose="020B0502020202020204" pitchFamily="34" charset="0"/>
              </a:rPr>
              <a:t> Мария</a:t>
            </a:r>
          </a:p>
          <a:p>
            <a:pPr marL="285750" indent="-285750">
              <a:buBlip>
                <a:blip r:embed="rId3"/>
              </a:buBlip>
            </a:pPr>
            <a:r>
              <a:rPr lang="ru-RU" sz="2400" dirty="0">
                <a:solidFill>
                  <a:srgbClr val="431D81"/>
                </a:solidFill>
                <a:latin typeface="Century Gothic" panose="020B0502020202020204" pitchFamily="34" charset="0"/>
              </a:rPr>
              <a:t>Поликарпова Дарья</a:t>
            </a:r>
          </a:p>
          <a:p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AFB8FB4-F0C6-4DF3-8FBF-94A89101963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913" t="20740" r="9872" b="28891"/>
          <a:stretch/>
        </p:blipFill>
        <p:spPr>
          <a:xfrm>
            <a:off x="4365103" y="1420760"/>
            <a:ext cx="1861663" cy="2531862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7A29DAE-828E-CB8B-D4CB-D8232FE129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18114" y="1601093"/>
            <a:ext cx="2143125" cy="214312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76319DD-ADC1-1D57-42E6-EBE1C90E317D}"/>
              </a:ext>
            </a:extLst>
          </p:cNvPr>
          <p:cNvSpPr txBox="1"/>
          <p:nvPr/>
        </p:nvSpPr>
        <p:spPr>
          <a:xfrm>
            <a:off x="7086600" y="3767956"/>
            <a:ext cx="46414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431D81"/>
                </a:solidFill>
                <a:latin typeface="Century Gothic" panose="020B0502020202020204" pitchFamily="34" charset="0"/>
              </a:rPr>
              <a:t>GitHub</a:t>
            </a:r>
            <a:endParaRPr lang="ru-RU" sz="1800" dirty="0">
              <a:solidFill>
                <a:srgbClr val="431D8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19834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1D8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54359" y="162435"/>
            <a:ext cx="5638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>
                <a:solidFill>
                  <a:srgbClr val="A179E1"/>
                </a:solidFill>
                <a:latin typeface="Century Gothic" panose="020B0502020202020204" pitchFamily="34" charset="0"/>
              </a:rPr>
              <a:t>МТС </a:t>
            </a:r>
            <a:r>
              <a:rPr lang="ru-RU" sz="1200" dirty="0" err="1">
                <a:solidFill>
                  <a:srgbClr val="A179E1"/>
                </a:solidFill>
                <a:latin typeface="Century Gothic" panose="020B0502020202020204" pitchFamily="34" charset="0"/>
              </a:rPr>
              <a:t>Линк</a:t>
            </a:r>
            <a:r>
              <a:rPr lang="ru-RU" sz="1200" dirty="0">
                <a:solidFill>
                  <a:srgbClr val="A179E1"/>
                </a:solidFill>
                <a:latin typeface="Century Gothic" panose="020B0502020202020204" pitchFamily="34" charset="0"/>
              </a:rPr>
              <a:t>. Использование ИИ в продукте</a:t>
            </a: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304800" y="439434"/>
            <a:ext cx="8535168" cy="4494515"/>
          </a:xfrm>
          <a:prstGeom prst="roundRect">
            <a:avLst/>
          </a:prstGeom>
          <a:noFill/>
          <a:ln>
            <a:solidFill>
              <a:srgbClr val="CCB7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220545">
            <a:off x="5769584" y="1170836"/>
            <a:ext cx="3031710" cy="3031710"/>
          </a:xfrm>
          <a:prstGeom prst="rect">
            <a:avLst/>
          </a:prstGeom>
          <a:noFill/>
        </p:spPr>
      </p:pic>
      <p:sp>
        <p:nvSpPr>
          <p:cNvPr id="10" name="TextBox 9"/>
          <p:cNvSpPr txBox="1"/>
          <p:nvPr/>
        </p:nvSpPr>
        <p:spPr>
          <a:xfrm>
            <a:off x="8780060" y="4749636"/>
            <a:ext cx="304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rgbClr val="A47EE2"/>
                </a:solidFill>
                <a:latin typeface="Rostov" pitchFamily="2" charset="0"/>
              </a:rPr>
              <a:t>3</a:t>
            </a:r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V="1">
            <a:off x="6324610" y="4203380"/>
            <a:ext cx="2111694" cy="479081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6324605" y="643456"/>
            <a:ext cx="2111699" cy="479082"/>
          </a:xfrm>
          <a:prstGeom prst="rect">
            <a:avLst/>
          </a:prstGeom>
        </p:spPr>
      </p:pic>
      <p:sp>
        <p:nvSpPr>
          <p:cNvPr id="14" name="Заголовок 13">
            <a:extLst>
              <a:ext uri="{FF2B5EF4-FFF2-40B4-BE49-F238E27FC236}">
                <a16:creationId xmlns:a16="http://schemas.microsoft.com/office/drawing/2014/main" id="{57092AE8-9BC2-4896-AF62-30DD29F334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225" y="760441"/>
            <a:ext cx="7463129" cy="738664"/>
          </a:xfrm>
        </p:spPr>
        <p:txBody>
          <a:bodyPr/>
          <a:lstStyle/>
          <a:p>
            <a:r>
              <a:rPr lang="ru-RU" sz="4800" dirty="0">
                <a:solidFill>
                  <a:srgbClr val="431D81"/>
                </a:solidFill>
                <a:latin typeface="Rostov" pitchFamily="2" charset="0"/>
              </a:rPr>
              <a:t>Задача</a:t>
            </a:r>
            <a:endParaRPr lang="ru-RU" sz="4000" dirty="0">
              <a:solidFill>
                <a:srgbClr val="431D81"/>
              </a:solidFill>
              <a:latin typeface="Rostov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F937871-6AE9-4A39-9073-A2AD3368C72F}"/>
              </a:ext>
            </a:extLst>
          </p:cNvPr>
          <p:cNvSpPr txBox="1"/>
          <p:nvPr/>
        </p:nvSpPr>
        <p:spPr>
          <a:xfrm>
            <a:off x="-2461055" y="1739199"/>
            <a:ext cx="7947072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335020" marR="311150">
              <a:lnSpc>
                <a:spcPct val="100000"/>
              </a:lnSpc>
              <a:spcBef>
                <a:spcPts val="100"/>
              </a:spcBef>
            </a:pPr>
            <a:r>
              <a:rPr lang="ru-RU" sz="2400" b="1" spc="-15" dirty="0">
                <a:solidFill>
                  <a:srgbClr val="A47EE2"/>
                </a:solidFill>
                <a:latin typeface="Century Gothic" panose="020B0502020202020204" pitchFamily="34" charset="0"/>
              </a:rPr>
              <a:t>Разработать</a:t>
            </a:r>
            <a:r>
              <a:rPr lang="ru-RU" sz="2400" b="1" spc="10" dirty="0">
                <a:solidFill>
                  <a:srgbClr val="A47EE2"/>
                </a:solidFill>
                <a:latin typeface="Century Gothic" panose="020B0502020202020204" pitchFamily="34" charset="0"/>
              </a:rPr>
              <a:t> </a:t>
            </a:r>
            <a:r>
              <a:rPr lang="ru-RU" sz="2400" b="1" spc="-15" dirty="0">
                <a:solidFill>
                  <a:srgbClr val="A47EE2"/>
                </a:solidFill>
                <a:latin typeface="Century Gothic" panose="020B0502020202020204" pitchFamily="34" charset="0"/>
              </a:rPr>
              <a:t>систему </a:t>
            </a:r>
            <a:r>
              <a:rPr lang="ru-RU" sz="2400" b="1" spc="-10" dirty="0">
                <a:solidFill>
                  <a:srgbClr val="A47EE2"/>
                </a:solidFill>
                <a:latin typeface="Century Gothic" panose="020B0502020202020204" pitchFamily="34" charset="0"/>
              </a:rPr>
              <a:t>на </a:t>
            </a:r>
            <a:r>
              <a:rPr lang="ru-RU" sz="2400" b="1" spc="-620" dirty="0">
                <a:solidFill>
                  <a:srgbClr val="A47EE2"/>
                </a:solidFill>
                <a:latin typeface="Century Gothic" panose="020B0502020202020204" pitchFamily="34" charset="0"/>
              </a:rPr>
              <a:t> </a:t>
            </a:r>
            <a:r>
              <a:rPr lang="ru-RU" sz="2400" b="1" spc="-10" dirty="0">
                <a:solidFill>
                  <a:srgbClr val="A47EE2"/>
                </a:solidFill>
                <a:latin typeface="Century Gothic" panose="020B0502020202020204" pitchFamily="34" charset="0"/>
              </a:rPr>
              <a:t>основе</a:t>
            </a:r>
            <a:r>
              <a:rPr lang="ru-RU" sz="2400" b="1" spc="25" dirty="0">
                <a:solidFill>
                  <a:srgbClr val="A47EE2"/>
                </a:solidFill>
                <a:latin typeface="Century Gothic" panose="020B0502020202020204" pitchFamily="34" charset="0"/>
              </a:rPr>
              <a:t> </a:t>
            </a:r>
            <a:r>
              <a:rPr lang="ru-RU" sz="2400" b="1" spc="-10" dirty="0">
                <a:solidFill>
                  <a:srgbClr val="A47EE2"/>
                </a:solidFill>
                <a:latin typeface="Century Gothic" panose="020B0502020202020204" pitchFamily="34" charset="0"/>
              </a:rPr>
              <a:t>ИИ,</a:t>
            </a:r>
            <a:r>
              <a:rPr lang="ru-RU" sz="2400" b="1" spc="10" dirty="0">
                <a:solidFill>
                  <a:srgbClr val="A47EE2"/>
                </a:solidFill>
                <a:latin typeface="Century Gothic" panose="020B0502020202020204" pitchFamily="34" charset="0"/>
              </a:rPr>
              <a:t> </a:t>
            </a:r>
            <a:r>
              <a:rPr lang="ru-RU" sz="2400" b="1" spc="-25" dirty="0">
                <a:solidFill>
                  <a:srgbClr val="A47EE2"/>
                </a:solidFill>
                <a:latin typeface="Century Gothic" panose="020B0502020202020204" pitchFamily="34" charset="0"/>
              </a:rPr>
              <a:t>которая </a:t>
            </a:r>
            <a:r>
              <a:rPr lang="ru-RU" sz="2400" b="1" spc="-20" dirty="0">
                <a:solidFill>
                  <a:srgbClr val="A47EE2"/>
                </a:solidFill>
                <a:latin typeface="Century Gothic" panose="020B0502020202020204" pitchFamily="34" charset="0"/>
              </a:rPr>
              <a:t> </a:t>
            </a:r>
            <a:r>
              <a:rPr lang="ru-RU" sz="2400" b="1" spc="-10" dirty="0">
                <a:solidFill>
                  <a:srgbClr val="A47EE2"/>
                </a:solidFill>
                <a:latin typeface="Century Gothic" panose="020B0502020202020204" pitchFamily="34" charset="0"/>
              </a:rPr>
              <a:t>анализирует</a:t>
            </a:r>
            <a:r>
              <a:rPr lang="ru-RU" sz="2400" b="1" spc="20" dirty="0">
                <a:solidFill>
                  <a:srgbClr val="A47EE2"/>
                </a:solidFill>
                <a:latin typeface="Century Gothic" panose="020B0502020202020204" pitchFamily="34" charset="0"/>
              </a:rPr>
              <a:t> </a:t>
            </a:r>
            <a:r>
              <a:rPr lang="ru-RU" sz="2400" b="1" spc="-20" dirty="0">
                <a:solidFill>
                  <a:srgbClr val="A47EE2"/>
                </a:solidFill>
                <a:latin typeface="Century Gothic" panose="020B0502020202020204" pitchFamily="34" charset="0"/>
              </a:rPr>
              <a:t>пользовательские </a:t>
            </a:r>
            <a:r>
              <a:rPr lang="ru-RU" sz="2400" b="1" spc="-5" dirty="0">
                <a:solidFill>
                  <a:srgbClr val="A47EE2"/>
                </a:solidFill>
                <a:latin typeface="Century Gothic" panose="020B0502020202020204" pitchFamily="34" charset="0"/>
              </a:rPr>
              <a:t>ответы и </a:t>
            </a:r>
            <a:r>
              <a:rPr lang="ru-RU" sz="2400" b="1" spc="-625" dirty="0">
                <a:solidFill>
                  <a:srgbClr val="A47EE2"/>
                </a:solidFill>
                <a:latin typeface="Century Gothic" panose="020B0502020202020204" pitchFamily="34" charset="0"/>
              </a:rPr>
              <a:t> </a:t>
            </a:r>
            <a:r>
              <a:rPr lang="ru-RU" sz="2400" b="1" spc="-15" dirty="0">
                <a:solidFill>
                  <a:srgbClr val="A47EE2"/>
                </a:solidFill>
                <a:latin typeface="Century Gothic" panose="020B0502020202020204" pitchFamily="34" charset="0"/>
              </a:rPr>
              <a:t>возвращает</a:t>
            </a:r>
            <a:r>
              <a:rPr lang="ru-RU" sz="2400" b="1" spc="40" dirty="0">
                <a:solidFill>
                  <a:srgbClr val="A47EE2"/>
                </a:solidFill>
                <a:latin typeface="Century Gothic" panose="020B0502020202020204" pitchFamily="34" charset="0"/>
              </a:rPr>
              <a:t> </a:t>
            </a:r>
            <a:r>
              <a:rPr lang="ru-RU" sz="2400" b="1" spc="-15" dirty="0">
                <a:solidFill>
                  <a:srgbClr val="A47EE2"/>
                </a:solidFill>
                <a:latin typeface="Century Gothic" panose="020B0502020202020204" pitchFamily="34" charset="0"/>
              </a:rPr>
              <a:t>понятное</a:t>
            </a:r>
            <a:r>
              <a:rPr lang="ru-RU" sz="2400" b="1" spc="45" dirty="0">
                <a:solidFill>
                  <a:srgbClr val="A47EE2"/>
                </a:solidFill>
                <a:latin typeface="Century Gothic" panose="020B0502020202020204" pitchFamily="34" charset="0"/>
              </a:rPr>
              <a:t> </a:t>
            </a:r>
            <a:r>
              <a:rPr lang="ru-RU" sz="2400" b="1" spc="-5" dirty="0">
                <a:solidFill>
                  <a:srgbClr val="A47EE2"/>
                </a:solidFill>
                <a:latin typeface="Century Gothic" panose="020B0502020202020204" pitchFamily="34" charset="0"/>
              </a:rPr>
              <a:t>и</a:t>
            </a:r>
          </a:p>
          <a:p>
            <a:pPr marL="3335020" marR="15875">
              <a:lnSpc>
                <a:spcPct val="100000"/>
              </a:lnSpc>
              <a:spcBef>
                <a:spcPts val="5"/>
              </a:spcBef>
            </a:pPr>
            <a:r>
              <a:rPr lang="ru-RU" sz="2400" b="1" spc="-15" dirty="0">
                <a:solidFill>
                  <a:srgbClr val="A47EE2"/>
                </a:solidFill>
                <a:latin typeface="Century Gothic" panose="020B0502020202020204" pitchFamily="34" charset="0"/>
              </a:rPr>
              <a:t>интерпретируемое</a:t>
            </a:r>
            <a:r>
              <a:rPr lang="ru-RU" sz="2400" b="1" spc="20" dirty="0">
                <a:solidFill>
                  <a:srgbClr val="A47EE2"/>
                </a:solidFill>
                <a:latin typeface="Century Gothic" panose="020B0502020202020204" pitchFamily="34" charset="0"/>
              </a:rPr>
              <a:t> </a:t>
            </a:r>
            <a:r>
              <a:rPr lang="ru-RU" sz="2400" b="1" spc="-25" dirty="0">
                <a:solidFill>
                  <a:srgbClr val="A47EE2"/>
                </a:solidFill>
                <a:latin typeface="Century Gothic" panose="020B0502020202020204" pitchFamily="34" charset="0"/>
              </a:rPr>
              <a:t>облако </a:t>
            </a:r>
            <a:r>
              <a:rPr lang="ru-RU" sz="2400" b="1" spc="-625" dirty="0">
                <a:solidFill>
                  <a:srgbClr val="A47EE2"/>
                </a:solidFill>
                <a:latin typeface="Century Gothic" panose="020B0502020202020204" pitchFamily="34" charset="0"/>
              </a:rPr>
              <a:t> </a:t>
            </a:r>
            <a:r>
              <a:rPr lang="ru-RU" sz="2400" b="1" spc="5" dirty="0">
                <a:solidFill>
                  <a:srgbClr val="A47EE2"/>
                </a:solidFill>
                <a:latin typeface="Century Gothic" panose="020B0502020202020204" pitchFamily="34" charset="0"/>
              </a:rPr>
              <a:t>слов</a:t>
            </a:r>
          </a:p>
          <a:p>
            <a:endParaRPr lang="ru-RU" dirty="0">
              <a:solidFill>
                <a:srgbClr val="A47EE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97243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54359" y="162435"/>
            <a:ext cx="5638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>
                <a:solidFill>
                  <a:srgbClr val="A179E1"/>
                </a:solidFill>
                <a:latin typeface="Century Gothic" panose="020B0502020202020204" pitchFamily="34" charset="0"/>
              </a:rPr>
              <a:t>МТС </a:t>
            </a:r>
            <a:r>
              <a:rPr lang="ru-RU" sz="1200" dirty="0" err="1">
                <a:solidFill>
                  <a:srgbClr val="A179E1"/>
                </a:solidFill>
                <a:latin typeface="Century Gothic" panose="020B0502020202020204" pitchFamily="34" charset="0"/>
              </a:rPr>
              <a:t>Линк</a:t>
            </a:r>
            <a:r>
              <a:rPr lang="ru-RU" sz="1200" dirty="0">
                <a:solidFill>
                  <a:srgbClr val="A179E1"/>
                </a:solidFill>
                <a:latin typeface="Century Gothic" panose="020B0502020202020204" pitchFamily="34" charset="0"/>
              </a:rPr>
              <a:t>. Использование ИИ в продукте</a:t>
            </a: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304800" y="439434"/>
            <a:ext cx="8535168" cy="4494515"/>
          </a:xfrm>
          <a:prstGeom prst="roundRect">
            <a:avLst/>
          </a:prstGeom>
          <a:noFill/>
          <a:ln>
            <a:solidFill>
              <a:srgbClr val="CCB7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TextBox 9"/>
          <p:cNvSpPr txBox="1"/>
          <p:nvPr/>
        </p:nvSpPr>
        <p:spPr>
          <a:xfrm>
            <a:off x="8780060" y="4749636"/>
            <a:ext cx="304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rgbClr val="A47EE2"/>
                </a:solidFill>
                <a:latin typeface="Rostov" pitchFamily="2" charset="0"/>
              </a:rPr>
              <a:t>4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291F2BD-3A0C-4E1B-82F0-87CF1F577D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8248" y="632387"/>
            <a:ext cx="3023878" cy="493819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7E33CF45-8CAE-48AD-BBC3-3A63035272E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8267" y="4043688"/>
            <a:ext cx="529933" cy="660378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E48B78CF-3D9B-43CF-AC2C-4F926B9D49C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V="1">
            <a:off x="1047837" y="4378367"/>
            <a:ext cx="2017441" cy="400110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48E129C0-AAF2-46F6-99D2-9EE161DB85F7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1047837" y="573447"/>
            <a:ext cx="2017441" cy="400110"/>
          </a:xfrm>
          <a:prstGeom prst="rect">
            <a:avLst/>
          </a:prstGeom>
        </p:spPr>
      </p:pic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8600278B-3510-4FFE-8898-947248E5441D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5" r="614" b="745"/>
          <a:stretch>
            <a:fillRect/>
          </a:stretch>
        </p:blipFill>
        <p:spPr>
          <a:xfrm>
            <a:off x="792367" y="1158542"/>
            <a:ext cx="2528379" cy="3093867"/>
          </a:xfrm>
          <a:custGeom>
            <a:avLst/>
            <a:gdLst>
              <a:gd name="connsiteX0" fmla="*/ 398262 w 2465725"/>
              <a:gd name="connsiteY0" fmla="*/ 0 h 3093867"/>
              <a:gd name="connsiteX1" fmla="*/ 2052223 w 2465725"/>
              <a:gd name="connsiteY1" fmla="*/ 0 h 3093867"/>
              <a:gd name="connsiteX2" fmla="*/ 2465725 w 2465725"/>
              <a:gd name="connsiteY2" fmla="*/ 413502 h 3093867"/>
              <a:gd name="connsiteX3" fmla="*/ 2465725 w 2465725"/>
              <a:gd name="connsiteY3" fmla="*/ 2680365 h 3093867"/>
              <a:gd name="connsiteX4" fmla="*/ 2052223 w 2465725"/>
              <a:gd name="connsiteY4" fmla="*/ 3093867 h 3093867"/>
              <a:gd name="connsiteX5" fmla="*/ 398262 w 2465725"/>
              <a:gd name="connsiteY5" fmla="*/ 3093867 h 3093867"/>
              <a:gd name="connsiteX6" fmla="*/ 17255 w 2465725"/>
              <a:gd name="connsiteY6" fmla="*/ 2841319 h 3093867"/>
              <a:gd name="connsiteX7" fmla="*/ 0 w 2465725"/>
              <a:gd name="connsiteY7" fmla="*/ 2785732 h 3093867"/>
              <a:gd name="connsiteX8" fmla="*/ 0 w 2465725"/>
              <a:gd name="connsiteY8" fmla="*/ 308135 h 3093867"/>
              <a:gd name="connsiteX9" fmla="*/ 17255 w 2465725"/>
              <a:gd name="connsiteY9" fmla="*/ 252548 h 3093867"/>
              <a:gd name="connsiteX10" fmla="*/ 398262 w 2465725"/>
              <a:gd name="connsiteY10" fmla="*/ 0 h 3093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65725" h="3093867">
                <a:moveTo>
                  <a:pt x="398262" y="0"/>
                </a:moveTo>
                <a:lnTo>
                  <a:pt x="2052223" y="0"/>
                </a:lnTo>
                <a:cubicBezTo>
                  <a:pt x="2280594" y="0"/>
                  <a:pt x="2465725" y="185131"/>
                  <a:pt x="2465725" y="413502"/>
                </a:cubicBezTo>
                <a:lnTo>
                  <a:pt x="2465725" y="2680365"/>
                </a:lnTo>
                <a:cubicBezTo>
                  <a:pt x="2465725" y="2908736"/>
                  <a:pt x="2280594" y="3093867"/>
                  <a:pt x="2052223" y="3093867"/>
                </a:cubicBezTo>
                <a:lnTo>
                  <a:pt x="398262" y="3093867"/>
                </a:lnTo>
                <a:cubicBezTo>
                  <a:pt x="226984" y="3093867"/>
                  <a:pt x="80028" y="2989731"/>
                  <a:pt x="17255" y="2841319"/>
                </a:cubicBezTo>
                <a:lnTo>
                  <a:pt x="0" y="2785732"/>
                </a:lnTo>
                <a:lnTo>
                  <a:pt x="0" y="308135"/>
                </a:lnTo>
                <a:lnTo>
                  <a:pt x="17255" y="252548"/>
                </a:lnTo>
                <a:cubicBezTo>
                  <a:pt x="80028" y="104136"/>
                  <a:pt x="226984" y="0"/>
                  <a:pt x="398262" y="0"/>
                </a:cubicBezTo>
                <a:close/>
              </a:path>
            </a:pathLst>
          </a:custGeom>
        </p:spPr>
      </p:pic>
      <p:sp>
        <p:nvSpPr>
          <p:cNvPr id="26" name="Прямоугольник: скругленные углы 25">
            <a:extLst>
              <a:ext uri="{FF2B5EF4-FFF2-40B4-BE49-F238E27FC236}">
                <a16:creationId xmlns:a16="http://schemas.microsoft.com/office/drawing/2014/main" id="{57D548D5-6CCE-4A23-9E82-4D2891E27E96}"/>
              </a:ext>
            </a:extLst>
          </p:cNvPr>
          <p:cNvSpPr/>
          <p:nvPr/>
        </p:nvSpPr>
        <p:spPr>
          <a:xfrm>
            <a:off x="805800" y="1158542"/>
            <a:ext cx="2514946" cy="3093867"/>
          </a:xfrm>
          <a:prstGeom prst="roundRect">
            <a:avLst/>
          </a:prstGeom>
          <a:noFill/>
          <a:ln w="44450">
            <a:solidFill>
              <a:srgbClr val="5023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2EBA0B1-3013-44E0-A21C-CE31D29F049E}"/>
              </a:ext>
            </a:extLst>
          </p:cNvPr>
          <p:cNvSpPr txBox="1"/>
          <p:nvPr/>
        </p:nvSpPr>
        <p:spPr>
          <a:xfrm>
            <a:off x="4647722" y="1071655"/>
            <a:ext cx="37343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>
                <a:solidFill>
                  <a:srgbClr val="431D81"/>
                </a:solidFill>
                <a:latin typeface="Rostov" pitchFamily="2" charset="0"/>
              </a:rPr>
              <a:t>Зоткина Анна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A683B76-85F2-40F3-92C2-1A82357165E2}"/>
              </a:ext>
            </a:extLst>
          </p:cNvPr>
          <p:cNvSpPr txBox="1"/>
          <p:nvPr/>
        </p:nvSpPr>
        <p:spPr>
          <a:xfrm>
            <a:off x="5172090" y="1717986"/>
            <a:ext cx="1752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rgbClr val="A179E1"/>
                </a:solidFill>
                <a:latin typeface="Century Gothic" panose="020B0502020202020204" pitchFamily="34" charset="0"/>
              </a:rPr>
              <a:t>ИМО, 4 курс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989FD28-5DF1-4A99-B531-AD540907B114}"/>
              </a:ext>
            </a:extLst>
          </p:cNvPr>
          <p:cNvSpPr txBox="1"/>
          <p:nvPr/>
        </p:nvSpPr>
        <p:spPr>
          <a:xfrm>
            <a:off x="3886200" y="2263599"/>
            <a:ext cx="6705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Blip>
                <a:blip r:embed="rId8"/>
              </a:buBlip>
            </a:pPr>
            <a:r>
              <a:rPr lang="ru-RU" sz="2400" dirty="0">
                <a:solidFill>
                  <a:srgbClr val="7F49D7"/>
                </a:solidFill>
                <a:latin typeface="Century Gothic" panose="020B0502020202020204" pitchFamily="34" charset="0"/>
              </a:rPr>
              <a:t>Программирование</a:t>
            </a:r>
            <a:r>
              <a:rPr lang="ru-RU" sz="2000" dirty="0">
                <a:solidFill>
                  <a:srgbClr val="7F49D7"/>
                </a:solidFill>
                <a:latin typeface="Century Gothic" panose="020B0502020202020204" pitchFamily="34" charset="0"/>
              </a:rPr>
              <a:t>/</a:t>
            </a:r>
          </a:p>
          <a:p>
            <a:r>
              <a:rPr lang="ru-RU" sz="2400" dirty="0">
                <a:solidFill>
                  <a:srgbClr val="7F49D7"/>
                </a:solidFill>
                <a:latin typeface="Century Gothic" panose="020B0502020202020204" pitchFamily="34" charset="0"/>
              </a:rPr>
              <a:t>    разработка/</a:t>
            </a:r>
            <a:r>
              <a:rPr lang="en-GB" sz="2400" dirty="0" err="1">
                <a:solidFill>
                  <a:srgbClr val="7F49D7"/>
                </a:solidFill>
                <a:latin typeface="Century Gothic" panose="020B0502020202020204" pitchFamily="34" charset="0"/>
              </a:rPr>
              <a:t>datascience</a:t>
            </a:r>
            <a:endParaRPr lang="ru-RU" sz="2000" dirty="0">
              <a:solidFill>
                <a:srgbClr val="7F49D7"/>
              </a:solidFill>
              <a:latin typeface="Century Gothic" panose="020B0502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F5C87FF-3DA6-4381-B53E-652AB06870AD}"/>
              </a:ext>
            </a:extLst>
          </p:cNvPr>
          <p:cNvSpPr txBox="1"/>
          <p:nvPr/>
        </p:nvSpPr>
        <p:spPr>
          <a:xfrm>
            <a:off x="3886200" y="3410864"/>
            <a:ext cx="4343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Blip>
                <a:blip r:embed="rId8"/>
              </a:buBlip>
            </a:pPr>
            <a:r>
              <a:rPr lang="ru-RU" sz="2400" dirty="0">
                <a:solidFill>
                  <a:srgbClr val="7F49D7"/>
                </a:solidFill>
                <a:latin typeface="Century Gothic" panose="020B0502020202020204" pitchFamily="34" charset="0"/>
              </a:rPr>
              <a:t>Капитан команды, текстовая обработка, обучение моделей</a:t>
            </a:r>
          </a:p>
        </p:txBody>
      </p:sp>
    </p:spTree>
    <p:extLst>
      <p:ext uri="{BB962C8B-B14F-4D97-AF65-F5344CB8AC3E}">
        <p14:creationId xmlns:p14="http://schemas.microsoft.com/office/powerpoint/2010/main" val="19156098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81F9EF6B-F816-46A6-AB89-81406246A66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0" r="45"/>
          <a:stretch>
            <a:fillRect/>
          </a:stretch>
        </p:blipFill>
        <p:spPr>
          <a:xfrm>
            <a:off x="858354" y="1130926"/>
            <a:ext cx="2493150" cy="3126301"/>
          </a:xfrm>
          <a:custGeom>
            <a:avLst/>
            <a:gdLst>
              <a:gd name="connsiteX0" fmla="*/ 366612 w 2462392"/>
              <a:gd name="connsiteY0" fmla="*/ 0 h 3087732"/>
              <a:gd name="connsiteX1" fmla="*/ 2043226 w 2462392"/>
              <a:gd name="connsiteY1" fmla="*/ 0 h 3087732"/>
              <a:gd name="connsiteX2" fmla="*/ 2462392 w 2462392"/>
              <a:gd name="connsiteY2" fmla="*/ 419166 h 3087732"/>
              <a:gd name="connsiteX3" fmla="*/ 2462392 w 2462392"/>
              <a:gd name="connsiteY3" fmla="*/ 2674701 h 3087732"/>
              <a:gd name="connsiteX4" fmla="*/ 2127703 w 2462392"/>
              <a:gd name="connsiteY4" fmla="*/ 3085351 h 3087732"/>
              <a:gd name="connsiteX5" fmla="*/ 2104084 w 2462392"/>
              <a:gd name="connsiteY5" fmla="*/ 3087732 h 3087732"/>
              <a:gd name="connsiteX6" fmla="*/ 305755 w 2462392"/>
              <a:gd name="connsiteY6" fmla="*/ 3087732 h 3087732"/>
              <a:gd name="connsiteX7" fmla="*/ 282136 w 2462392"/>
              <a:gd name="connsiteY7" fmla="*/ 3085351 h 3087732"/>
              <a:gd name="connsiteX8" fmla="*/ 19033 w 2462392"/>
              <a:gd name="connsiteY8" fmla="*/ 2909061 h 3087732"/>
              <a:gd name="connsiteX9" fmla="*/ 0 w 2462392"/>
              <a:gd name="connsiteY9" fmla="*/ 2873995 h 3087732"/>
              <a:gd name="connsiteX10" fmla="*/ 0 w 2462392"/>
              <a:gd name="connsiteY10" fmla="*/ 219872 h 3087732"/>
              <a:gd name="connsiteX11" fmla="*/ 19033 w 2462392"/>
              <a:gd name="connsiteY11" fmla="*/ 184806 h 3087732"/>
              <a:gd name="connsiteX12" fmla="*/ 366612 w 2462392"/>
              <a:gd name="connsiteY12" fmla="*/ 0 h 3087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462392" h="3087732">
                <a:moveTo>
                  <a:pt x="366612" y="0"/>
                </a:moveTo>
                <a:lnTo>
                  <a:pt x="2043226" y="0"/>
                </a:lnTo>
                <a:cubicBezTo>
                  <a:pt x="2274725" y="0"/>
                  <a:pt x="2462392" y="187667"/>
                  <a:pt x="2462392" y="419166"/>
                </a:cubicBezTo>
                <a:lnTo>
                  <a:pt x="2462392" y="2674701"/>
                </a:lnTo>
                <a:cubicBezTo>
                  <a:pt x="2462392" y="2877263"/>
                  <a:pt x="2318710" y="3046266"/>
                  <a:pt x="2127703" y="3085351"/>
                </a:cubicBezTo>
                <a:lnTo>
                  <a:pt x="2104084" y="3087732"/>
                </a:lnTo>
                <a:lnTo>
                  <a:pt x="305755" y="3087732"/>
                </a:lnTo>
                <a:lnTo>
                  <a:pt x="282136" y="3085351"/>
                </a:lnTo>
                <a:cubicBezTo>
                  <a:pt x="172989" y="3063016"/>
                  <a:pt x="79295" y="2998260"/>
                  <a:pt x="19033" y="2909061"/>
                </a:cubicBezTo>
                <a:lnTo>
                  <a:pt x="0" y="2873995"/>
                </a:lnTo>
                <a:lnTo>
                  <a:pt x="0" y="219872"/>
                </a:lnTo>
                <a:lnTo>
                  <a:pt x="19033" y="184806"/>
                </a:lnTo>
                <a:cubicBezTo>
                  <a:pt x="94360" y="73308"/>
                  <a:pt x="221925" y="0"/>
                  <a:pt x="366612" y="0"/>
                </a:cubicBezTo>
                <a:close/>
              </a:path>
            </a:pathLst>
          </a:custGeom>
        </p:spPr>
      </p:pic>
      <p:sp>
        <p:nvSpPr>
          <p:cNvPr id="4" name="TextBox 3"/>
          <p:cNvSpPr txBox="1"/>
          <p:nvPr/>
        </p:nvSpPr>
        <p:spPr>
          <a:xfrm>
            <a:off x="954359" y="162435"/>
            <a:ext cx="5638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>
                <a:solidFill>
                  <a:srgbClr val="A179E1"/>
                </a:solidFill>
                <a:latin typeface="Century Gothic" panose="020B0502020202020204" pitchFamily="34" charset="0"/>
              </a:rPr>
              <a:t>МТС </a:t>
            </a:r>
            <a:r>
              <a:rPr lang="ru-RU" sz="1200" dirty="0" err="1">
                <a:solidFill>
                  <a:srgbClr val="A179E1"/>
                </a:solidFill>
                <a:latin typeface="Century Gothic" panose="020B0502020202020204" pitchFamily="34" charset="0"/>
              </a:rPr>
              <a:t>Линк</a:t>
            </a:r>
            <a:r>
              <a:rPr lang="ru-RU" sz="1200" dirty="0">
                <a:solidFill>
                  <a:srgbClr val="A179E1"/>
                </a:solidFill>
                <a:latin typeface="Century Gothic" panose="020B0502020202020204" pitchFamily="34" charset="0"/>
              </a:rPr>
              <a:t>. Использование ИИ в продукте</a:t>
            </a: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304800" y="439434"/>
            <a:ext cx="8535168" cy="4494515"/>
          </a:xfrm>
          <a:prstGeom prst="roundRect">
            <a:avLst/>
          </a:prstGeom>
          <a:noFill/>
          <a:ln>
            <a:solidFill>
              <a:srgbClr val="CCB7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TextBox 9"/>
          <p:cNvSpPr txBox="1"/>
          <p:nvPr/>
        </p:nvSpPr>
        <p:spPr>
          <a:xfrm>
            <a:off x="8780060" y="4749636"/>
            <a:ext cx="304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rgbClr val="A47EE2"/>
                </a:solidFill>
                <a:latin typeface="Rostov" pitchFamily="2" charset="0"/>
              </a:rPr>
              <a:t>5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291F2BD-3A0C-4E1B-82F0-87CF1F577D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98248" y="632387"/>
            <a:ext cx="3023878" cy="493819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E48B78CF-3D9B-43CF-AC2C-4F926B9D49C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V="1">
            <a:off x="1047837" y="4378367"/>
            <a:ext cx="2017441" cy="400110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48E129C0-AAF2-46F6-99D2-9EE161DB85F7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1047837" y="573447"/>
            <a:ext cx="2017441" cy="40011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02EBA0B1-3013-44E0-A21C-CE31D29F049E}"/>
              </a:ext>
            </a:extLst>
          </p:cNvPr>
          <p:cNvSpPr txBox="1"/>
          <p:nvPr/>
        </p:nvSpPr>
        <p:spPr>
          <a:xfrm>
            <a:off x="3773759" y="1032963"/>
            <a:ext cx="48772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>
                <a:solidFill>
                  <a:srgbClr val="431D81"/>
                </a:solidFill>
                <a:latin typeface="Rostov" pitchFamily="2" charset="0"/>
              </a:rPr>
              <a:t>Свиридова Ангелина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A683B76-85F2-40F3-92C2-1A82357165E2}"/>
              </a:ext>
            </a:extLst>
          </p:cNvPr>
          <p:cNvSpPr txBox="1"/>
          <p:nvPr/>
        </p:nvSpPr>
        <p:spPr>
          <a:xfrm>
            <a:off x="4226443" y="1719735"/>
            <a:ext cx="3971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rgbClr val="A179E1"/>
                </a:solidFill>
                <a:latin typeface="Century Gothic" panose="020B0502020202020204" pitchFamily="34" charset="0"/>
              </a:rPr>
              <a:t>Магистратура </a:t>
            </a:r>
            <a:r>
              <a:rPr lang="ru-RU" b="1" dirty="0" err="1">
                <a:solidFill>
                  <a:srgbClr val="A179E1"/>
                </a:solidFill>
                <a:latin typeface="Century Gothic" panose="020B0502020202020204" pitchFamily="34" charset="0"/>
              </a:rPr>
              <a:t>ЛаПлаз</a:t>
            </a:r>
            <a:r>
              <a:rPr lang="ru-RU" b="1" dirty="0">
                <a:solidFill>
                  <a:srgbClr val="A179E1"/>
                </a:solidFill>
                <a:latin typeface="Century Gothic" panose="020B0502020202020204" pitchFamily="34" charset="0"/>
              </a:rPr>
              <a:t>, 2 курс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989FD28-5DF1-4A99-B531-AD540907B114}"/>
              </a:ext>
            </a:extLst>
          </p:cNvPr>
          <p:cNvSpPr txBox="1"/>
          <p:nvPr/>
        </p:nvSpPr>
        <p:spPr>
          <a:xfrm>
            <a:off x="3886200" y="2263599"/>
            <a:ext cx="5105400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Blip>
                <a:blip r:embed="rId7"/>
              </a:buBlip>
            </a:pPr>
            <a:r>
              <a:rPr lang="ru-RU" sz="2400" dirty="0">
                <a:solidFill>
                  <a:srgbClr val="7F49D7"/>
                </a:solidFill>
                <a:latin typeface="Century Gothic" panose="020B0502020202020204" pitchFamily="34" charset="0"/>
              </a:rPr>
              <a:t>Программирование/ Machine Learning</a:t>
            </a:r>
          </a:p>
          <a:p>
            <a:endParaRPr lang="ru-RU" sz="2000" dirty="0">
              <a:solidFill>
                <a:srgbClr val="7F49D7"/>
              </a:solidFill>
              <a:latin typeface="Century Gothic" panose="020B0502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F5C87FF-3DA6-4381-B53E-652AB06870AD}"/>
              </a:ext>
            </a:extLst>
          </p:cNvPr>
          <p:cNvSpPr txBox="1"/>
          <p:nvPr/>
        </p:nvSpPr>
        <p:spPr>
          <a:xfrm>
            <a:off x="3886200" y="3409376"/>
            <a:ext cx="41359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Blip>
                <a:blip r:embed="rId7"/>
              </a:buBlip>
            </a:pPr>
            <a:r>
              <a:rPr lang="ru-RU" sz="2400" dirty="0">
                <a:solidFill>
                  <a:srgbClr val="7F49D7"/>
                </a:solidFill>
                <a:latin typeface="Century Gothic" panose="020B0502020202020204" pitchFamily="34" charset="0"/>
              </a:rPr>
              <a:t>Разработка </a:t>
            </a:r>
            <a:r>
              <a:rPr lang="ru-RU" sz="2400" dirty="0" err="1">
                <a:solidFill>
                  <a:srgbClr val="7F49D7"/>
                </a:solidFill>
                <a:latin typeface="Century Gothic" panose="020B0502020202020204" pitchFamily="34" charset="0"/>
              </a:rPr>
              <a:t>датасета</a:t>
            </a:r>
            <a:r>
              <a:rPr lang="ru-RU" sz="2400" dirty="0">
                <a:solidFill>
                  <a:srgbClr val="7F49D7"/>
                </a:solidFill>
                <a:latin typeface="Century Gothic" panose="020B0502020202020204" pitchFamily="34" charset="0"/>
              </a:rPr>
              <a:t>, генерация данных</a:t>
            </a:r>
          </a:p>
        </p:txBody>
      </p:sp>
      <p:sp>
        <p:nvSpPr>
          <p:cNvPr id="26" name="Прямоугольник: скругленные углы 25">
            <a:extLst>
              <a:ext uri="{FF2B5EF4-FFF2-40B4-BE49-F238E27FC236}">
                <a16:creationId xmlns:a16="http://schemas.microsoft.com/office/drawing/2014/main" id="{57D548D5-6CCE-4A23-9E82-4D2891E27E96}"/>
              </a:ext>
            </a:extLst>
          </p:cNvPr>
          <p:cNvSpPr/>
          <p:nvPr/>
        </p:nvSpPr>
        <p:spPr>
          <a:xfrm>
            <a:off x="858354" y="1158542"/>
            <a:ext cx="2462392" cy="3093867"/>
          </a:xfrm>
          <a:prstGeom prst="roundRect">
            <a:avLst>
              <a:gd name="adj" fmla="val 13520"/>
            </a:avLst>
          </a:prstGeom>
          <a:noFill/>
          <a:ln w="44450">
            <a:solidFill>
              <a:srgbClr val="5023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FFF206F8-6832-4683-A407-246FA9D5A74C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7159" y="4043688"/>
            <a:ext cx="529933" cy="660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4856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54359" y="162435"/>
            <a:ext cx="5638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>
                <a:solidFill>
                  <a:srgbClr val="A179E1"/>
                </a:solidFill>
                <a:latin typeface="Century Gothic" panose="020B0502020202020204" pitchFamily="34" charset="0"/>
              </a:rPr>
              <a:t>МТС </a:t>
            </a:r>
            <a:r>
              <a:rPr lang="ru-RU" sz="1200" dirty="0" err="1">
                <a:solidFill>
                  <a:srgbClr val="A179E1"/>
                </a:solidFill>
                <a:latin typeface="Century Gothic" panose="020B0502020202020204" pitchFamily="34" charset="0"/>
              </a:rPr>
              <a:t>Линк</a:t>
            </a:r>
            <a:r>
              <a:rPr lang="ru-RU" sz="1200" dirty="0">
                <a:solidFill>
                  <a:srgbClr val="A179E1"/>
                </a:solidFill>
                <a:latin typeface="Century Gothic" panose="020B0502020202020204" pitchFamily="34" charset="0"/>
              </a:rPr>
              <a:t>. Использование ИИ в продукте</a:t>
            </a: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304800" y="439434"/>
            <a:ext cx="8535168" cy="4494515"/>
          </a:xfrm>
          <a:prstGeom prst="roundRect">
            <a:avLst/>
          </a:prstGeom>
          <a:noFill/>
          <a:ln>
            <a:solidFill>
              <a:srgbClr val="CCB7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TextBox 9"/>
          <p:cNvSpPr txBox="1"/>
          <p:nvPr/>
        </p:nvSpPr>
        <p:spPr>
          <a:xfrm>
            <a:off x="8780060" y="4749636"/>
            <a:ext cx="304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rgbClr val="A47EE2"/>
                </a:solidFill>
                <a:latin typeface="Rostov" pitchFamily="2" charset="0"/>
              </a:rPr>
              <a:t>6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291F2BD-3A0C-4E1B-82F0-87CF1F577D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8248" y="632387"/>
            <a:ext cx="3023878" cy="493819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E48B78CF-3D9B-43CF-AC2C-4F926B9D49C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V="1">
            <a:off x="1047837" y="4378367"/>
            <a:ext cx="2017441" cy="400110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48E129C0-AAF2-46F6-99D2-9EE161DB85F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1047837" y="573447"/>
            <a:ext cx="2017441" cy="40011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02EBA0B1-3013-44E0-A21C-CE31D29F049E}"/>
              </a:ext>
            </a:extLst>
          </p:cNvPr>
          <p:cNvSpPr txBox="1"/>
          <p:nvPr/>
        </p:nvSpPr>
        <p:spPr>
          <a:xfrm>
            <a:off x="4017303" y="1034143"/>
            <a:ext cx="44371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 err="1">
                <a:solidFill>
                  <a:srgbClr val="431D81"/>
                </a:solidFill>
                <a:latin typeface="Rostov" pitchFamily="2" charset="0"/>
              </a:rPr>
              <a:t>Никишева</a:t>
            </a:r>
            <a:r>
              <a:rPr lang="ru-RU" sz="3600" b="1" dirty="0">
                <a:solidFill>
                  <a:srgbClr val="431D81"/>
                </a:solidFill>
                <a:latin typeface="Rostov" pitchFamily="2" charset="0"/>
              </a:rPr>
              <a:t> Мария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A683B76-85F2-40F3-92C2-1A82357165E2}"/>
              </a:ext>
            </a:extLst>
          </p:cNvPr>
          <p:cNvSpPr txBox="1"/>
          <p:nvPr/>
        </p:nvSpPr>
        <p:spPr>
          <a:xfrm>
            <a:off x="5172090" y="1717986"/>
            <a:ext cx="22193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rgbClr val="A179E1"/>
                </a:solidFill>
                <a:latin typeface="Century Gothic" panose="020B0502020202020204" pitchFamily="34" charset="0"/>
              </a:rPr>
              <a:t>ИФТЭБ, 2 курс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989FD28-5DF1-4A99-B531-AD540907B114}"/>
              </a:ext>
            </a:extLst>
          </p:cNvPr>
          <p:cNvSpPr txBox="1"/>
          <p:nvPr/>
        </p:nvSpPr>
        <p:spPr>
          <a:xfrm>
            <a:off x="3886200" y="2363703"/>
            <a:ext cx="670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Blip>
                <a:blip r:embed="rId6"/>
              </a:buBlip>
            </a:pPr>
            <a:r>
              <a:rPr lang="en-US" sz="2400" dirty="0">
                <a:solidFill>
                  <a:srgbClr val="7F49D7"/>
                </a:solidFill>
                <a:latin typeface="Century Gothic" panose="020B0502020202020204" pitchFamily="34" charset="0"/>
              </a:rPr>
              <a:t>Figma, UX/UI</a:t>
            </a:r>
            <a:endParaRPr lang="ru-RU" sz="2000" dirty="0">
              <a:solidFill>
                <a:srgbClr val="7F49D7"/>
              </a:solidFill>
              <a:latin typeface="Century Gothic" panose="020B0502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F5C87FF-3DA6-4381-B53E-652AB06870AD}"/>
              </a:ext>
            </a:extLst>
          </p:cNvPr>
          <p:cNvSpPr txBox="1"/>
          <p:nvPr/>
        </p:nvSpPr>
        <p:spPr>
          <a:xfrm>
            <a:off x="3886200" y="3210392"/>
            <a:ext cx="4343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Blip>
                <a:blip r:embed="rId6"/>
              </a:buBlip>
            </a:pPr>
            <a:r>
              <a:rPr lang="ru-RU" sz="2400" dirty="0">
                <a:solidFill>
                  <a:srgbClr val="7F49D7"/>
                </a:solidFill>
                <a:latin typeface="Century Gothic" panose="020B0502020202020204" pitchFamily="34" charset="0"/>
              </a:rPr>
              <a:t>Дизайн презентации, оформление фронт-разработки</a:t>
            </a:r>
          </a:p>
        </p:txBody>
      </p:sp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E1699714-C29A-42DB-992A-9447ECDDD82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13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9035" b="21207"/>
          <a:stretch>
            <a:fillRect/>
          </a:stretch>
        </p:blipFill>
        <p:spPr>
          <a:xfrm>
            <a:off x="805800" y="1168198"/>
            <a:ext cx="2514946" cy="3073663"/>
          </a:xfrm>
          <a:custGeom>
            <a:avLst/>
            <a:gdLst>
              <a:gd name="connsiteX0" fmla="*/ 410475 w 2466372"/>
              <a:gd name="connsiteY0" fmla="*/ 0 h 3073663"/>
              <a:gd name="connsiteX1" fmla="*/ 2086744 w 2466372"/>
              <a:gd name="connsiteY1" fmla="*/ 0 h 3073663"/>
              <a:gd name="connsiteX2" fmla="*/ 2434252 w 2466372"/>
              <a:gd name="connsiteY2" fmla="*/ 184769 h 3073663"/>
              <a:gd name="connsiteX3" fmla="*/ 2466372 w 2466372"/>
              <a:gd name="connsiteY3" fmla="*/ 243946 h 3073663"/>
              <a:gd name="connsiteX4" fmla="*/ 2466372 w 2466372"/>
              <a:gd name="connsiteY4" fmla="*/ 2829717 h 3073663"/>
              <a:gd name="connsiteX5" fmla="*/ 2434252 w 2466372"/>
              <a:gd name="connsiteY5" fmla="*/ 2888894 h 3073663"/>
              <a:gd name="connsiteX6" fmla="*/ 2086744 w 2466372"/>
              <a:gd name="connsiteY6" fmla="*/ 3073663 h 3073663"/>
              <a:gd name="connsiteX7" fmla="*/ 410475 w 2466372"/>
              <a:gd name="connsiteY7" fmla="*/ 3073663 h 3073663"/>
              <a:gd name="connsiteX8" fmla="*/ 24329 w 2466372"/>
              <a:gd name="connsiteY8" fmla="*/ 2817708 h 3073663"/>
              <a:gd name="connsiteX9" fmla="*/ 0 w 2466372"/>
              <a:gd name="connsiteY9" fmla="*/ 2739335 h 3073663"/>
              <a:gd name="connsiteX10" fmla="*/ 0 w 2466372"/>
              <a:gd name="connsiteY10" fmla="*/ 334329 h 3073663"/>
              <a:gd name="connsiteX11" fmla="*/ 24329 w 2466372"/>
              <a:gd name="connsiteY11" fmla="*/ 255955 h 3073663"/>
              <a:gd name="connsiteX12" fmla="*/ 410475 w 2466372"/>
              <a:gd name="connsiteY12" fmla="*/ 0 h 30736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466372" h="3073663">
                <a:moveTo>
                  <a:pt x="410475" y="0"/>
                </a:moveTo>
                <a:lnTo>
                  <a:pt x="2086744" y="0"/>
                </a:lnTo>
                <a:cubicBezTo>
                  <a:pt x="2231401" y="0"/>
                  <a:pt x="2358940" y="73293"/>
                  <a:pt x="2434252" y="184769"/>
                </a:cubicBezTo>
                <a:lnTo>
                  <a:pt x="2466372" y="243946"/>
                </a:lnTo>
                <a:lnTo>
                  <a:pt x="2466372" y="2829717"/>
                </a:lnTo>
                <a:lnTo>
                  <a:pt x="2434252" y="2888894"/>
                </a:lnTo>
                <a:cubicBezTo>
                  <a:pt x="2358940" y="3000371"/>
                  <a:pt x="2231401" y="3073663"/>
                  <a:pt x="2086744" y="3073663"/>
                </a:cubicBezTo>
                <a:lnTo>
                  <a:pt x="410475" y="3073663"/>
                </a:lnTo>
                <a:cubicBezTo>
                  <a:pt x="236887" y="3073663"/>
                  <a:pt x="87949" y="2968122"/>
                  <a:pt x="24329" y="2817708"/>
                </a:cubicBezTo>
                <a:lnTo>
                  <a:pt x="0" y="2739335"/>
                </a:lnTo>
                <a:lnTo>
                  <a:pt x="0" y="334329"/>
                </a:lnTo>
                <a:lnTo>
                  <a:pt x="24329" y="255955"/>
                </a:lnTo>
                <a:cubicBezTo>
                  <a:pt x="87949" y="105541"/>
                  <a:pt x="236887" y="0"/>
                  <a:pt x="410475" y="0"/>
                </a:cubicBezTo>
                <a:close/>
              </a:path>
            </a:pathLst>
          </a:custGeom>
          <a:effectLst>
            <a:glow>
              <a:schemeClr val="accent1">
                <a:alpha val="40000"/>
              </a:schemeClr>
            </a:glow>
          </a:effectLst>
        </p:spPr>
      </p:pic>
      <p:sp>
        <p:nvSpPr>
          <p:cNvPr id="26" name="Прямоугольник: скругленные углы 25">
            <a:extLst>
              <a:ext uri="{FF2B5EF4-FFF2-40B4-BE49-F238E27FC236}">
                <a16:creationId xmlns:a16="http://schemas.microsoft.com/office/drawing/2014/main" id="{57D548D5-6CCE-4A23-9E82-4D2891E27E96}"/>
              </a:ext>
            </a:extLst>
          </p:cNvPr>
          <p:cNvSpPr/>
          <p:nvPr/>
        </p:nvSpPr>
        <p:spPr>
          <a:xfrm>
            <a:off x="805800" y="1158542"/>
            <a:ext cx="2514946" cy="3093867"/>
          </a:xfrm>
          <a:prstGeom prst="roundRect">
            <a:avLst/>
          </a:prstGeom>
          <a:noFill/>
          <a:ln w="44450">
            <a:solidFill>
              <a:srgbClr val="5023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5CC840DD-8817-49C5-83BF-C2C72173DDE0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5933" y="4089757"/>
            <a:ext cx="529933" cy="659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2594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97756112-32C5-41ED-BD29-282A11F2567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07" b="2604"/>
          <a:stretch>
            <a:fillRect/>
          </a:stretch>
        </p:blipFill>
        <p:spPr>
          <a:xfrm>
            <a:off x="840980" y="1174698"/>
            <a:ext cx="2431153" cy="3079110"/>
          </a:xfrm>
          <a:custGeom>
            <a:avLst/>
            <a:gdLst>
              <a:gd name="connsiteX0" fmla="*/ 387357 w 2431153"/>
              <a:gd name="connsiteY0" fmla="*/ 0 h 3079110"/>
              <a:gd name="connsiteX1" fmla="*/ 2043798 w 2431153"/>
              <a:gd name="connsiteY1" fmla="*/ 0 h 3079110"/>
              <a:gd name="connsiteX2" fmla="*/ 2425376 w 2431153"/>
              <a:gd name="connsiteY2" fmla="*/ 252927 h 3079110"/>
              <a:gd name="connsiteX3" fmla="*/ 2431153 w 2431153"/>
              <a:gd name="connsiteY3" fmla="*/ 271537 h 3079110"/>
              <a:gd name="connsiteX4" fmla="*/ 2431153 w 2431153"/>
              <a:gd name="connsiteY4" fmla="*/ 2807573 h 3079110"/>
              <a:gd name="connsiteX5" fmla="*/ 2425376 w 2431153"/>
              <a:gd name="connsiteY5" fmla="*/ 2826183 h 3079110"/>
              <a:gd name="connsiteX6" fmla="*/ 2043798 w 2431153"/>
              <a:gd name="connsiteY6" fmla="*/ 3079110 h 3079110"/>
              <a:gd name="connsiteX7" fmla="*/ 387357 w 2431153"/>
              <a:gd name="connsiteY7" fmla="*/ 3079110 h 3079110"/>
              <a:gd name="connsiteX8" fmla="*/ 5779 w 2431153"/>
              <a:gd name="connsiteY8" fmla="*/ 2826183 h 3079110"/>
              <a:gd name="connsiteX9" fmla="*/ 0 w 2431153"/>
              <a:gd name="connsiteY9" fmla="*/ 2807567 h 3079110"/>
              <a:gd name="connsiteX10" fmla="*/ 0 w 2431153"/>
              <a:gd name="connsiteY10" fmla="*/ 271543 h 3079110"/>
              <a:gd name="connsiteX11" fmla="*/ 5779 w 2431153"/>
              <a:gd name="connsiteY11" fmla="*/ 252927 h 3079110"/>
              <a:gd name="connsiteX12" fmla="*/ 387357 w 2431153"/>
              <a:gd name="connsiteY12" fmla="*/ 0 h 307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431153" h="3079110">
                <a:moveTo>
                  <a:pt x="387357" y="0"/>
                </a:moveTo>
                <a:lnTo>
                  <a:pt x="2043798" y="0"/>
                </a:lnTo>
                <a:cubicBezTo>
                  <a:pt x="2215333" y="0"/>
                  <a:pt x="2362509" y="104293"/>
                  <a:pt x="2425376" y="252927"/>
                </a:cubicBezTo>
                <a:lnTo>
                  <a:pt x="2431153" y="271537"/>
                </a:lnTo>
                <a:lnTo>
                  <a:pt x="2431153" y="2807573"/>
                </a:lnTo>
                <a:lnTo>
                  <a:pt x="2425376" y="2826183"/>
                </a:lnTo>
                <a:cubicBezTo>
                  <a:pt x="2362509" y="2974818"/>
                  <a:pt x="2215333" y="3079110"/>
                  <a:pt x="2043798" y="3079110"/>
                </a:cubicBezTo>
                <a:lnTo>
                  <a:pt x="387357" y="3079110"/>
                </a:lnTo>
                <a:cubicBezTo>
                  <a:pt x="215822" y="3079110"/>
                  <a:pt x="68646" y="2974818"/>
                  <a:pt x="5779" y="2826183"/>
                </a:cubicBezTo>
                <a:lnTo>
                  <a:pt x="0" y="2807567"/>
                </a:lnTo>
                <a:lnTo>
                  <a:pt x="0" y="271543"/>
                </a:lnTo>
                <a:lnTo>
                  <a:pt x="5779" y="252927"/>
                </a:lnTo>
                <a:cubicBezTo>
                  <a:pt x="68646" y="104293"/>
                  <a:pt x="215822" y="0"/>
                  <a:pt x="387357" y="0"/>
                </a:cubicBezTo>
                <a:close/>
              </a:path>
            </a:pathLst>
          </a:custGeom>
        </p:spPr>
      </p:pic>
      <p:sp>
        <p:nvSpPr>
          <p:cNvPr id="4" name="TextBox 3"/>
          <p:cNvSpPr txBox="1"/>
          <p:nvPr/>
        </p:nvSpPr>
        <p:spPr>
          <a:xfrm>
            <a:off x="954359" y="162435"/>
            <a:ext cx="5638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>
                <a:solidFill>
                  <a:srgbClr val="A179E1"/>
                </a:solidFill>
                <a:latin typeface="Century Gothic" panose="020B0502020202020204" pitchFamily="34" charset="0"/>
              </a:rPr>
              <a:t>МТС </a:t>
            </a:r>
            <a:r>
              <a:rPr lang="ru-RU" sz="1200" dirty="0" err="1">
                <a:solidFill>
                  <a:srgbClr val="A179E1"/>
                </a:solidFill>
                <a:latin typeface="Century Gothic" panose="020B0502020202020204" pitchFamily="34" charset="0"/>
              </a:rPr>
              <a:t>Линк</a:t>
            </a:r>
            <a:r>
              <a:rPr lang="ru-RU" sz="1200" dirty="0">
                <a:solidFill>
                  <a:srgbClr val="A179E1"/>
                </a:solidFill>
                <a:latin typeface="Century Gothic" panose="020B0502020202020204" pitchFamily="34" charset="0"/>
              </a:rPr>
              <a:t>. Использование ИИ в продукте</a:t>
            </a: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304800" y="439434"/>
            <a:ext cx="8535168" cy="4494515"/>
          </a:xfrm>
          <a:prstGeom prst="roundRect">
            <a:avLst/>
          </a:prstGeom>
          <a:noFill/>
          <a:ln>
            <a:solidFill>
              <a:srgbClr val="CCB7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TextBox 9"/>
          <p:cNvSpPr txBox="1"/>
          <p:nvPr/>
        </p:nvSpPr>
        <p:spPr>
          <a:xfrm>
            <a:off x="8780060" y="4749636"/>
            <a:ext cx="304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rgbClr val="A47EE2"/>
                </a:solidFill>
                <a:latin typeface="Rostov" pitchFamily="2" charset="0"/>
              </a:rPr>
              <a:t>7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291F2BD-3A0C-4E1B-82F0-87CF1F577D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98248" y="632387"/>
            <a:ext cx="3023878" cy="493819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E48B78CF-3D9B-43CF-AC2C-4F926B9D49C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V="1">
            <a:off x="1047837" y="4378367"/>
            <a:ext cx="2017441" cy="400110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48E129C0-AAF2-46F6-99D2-9EE161DB85F7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1047837" y="573447"/>
            <a:ext cx="2017441" cy="40011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02EBA0B1-3013-44E0-A21C-CE31D29F049E}"/>
              </a:ext>
            </a:extLst>
          </p:cNvPr>
          <p:cNvSpPr txBox="1"/>
          <p:nvPr/>
        </p:nvSpPr>
        <p:spPr>
          <a:xfrm>
            <a:off x="3881963" y="1032903"/>
            <a:ext cx="48980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>
                <a:solidFill>
                  <a:srgbClr val="431D81"/>
                </a:solidFill>
                <a:latin typeface="Rostov" pitchFamily="2" charset="0"/>
              </a:rPr>
              <a:t>Поликарпова Дарья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A683B76-85F2-40F3-92C2-1A82357165E2}"/>
              </a:ext>
            </a:extLst>
          </p:cNvPr>
          <p:cNvSpPr txBox="1"/>
          <p:nvPr/>
        </p:nvSpPr>
        <p:spPr>
          <a:xfrm>
            <a:off x="5172090" y="1717986"/>
            <a:ext cx="22193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rgbClr val="A179E1"/>
                </a:solidFill>
                <a:latin typeface="Century Gothic" panose="020B0502020202020204" pitchFamily="34" charset="0"/>
              </a:rPr>
              <a:t>ИМО, 4 курс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989FD28-5DF1-4A99-B531-AD540907B114}"/>
              </a:ext>
            </a:extLst>
          </p:cNvPr>
          <p:cNvSpPr txBox="1"/>
          <p:nvPr/>
        </p:nvSpPr>
        <p:spPr>
          <a:xfrm>
            <a:off x="3886200" y="2363703"/>
            <a:ext cx="51986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Blip>
                <a:blip r:embed="rId7"/>
              </a:buBlip>
            </a:pPr>
            <a:r>
              <a:rPr lang="ru-RU" sz="2400" dirty="0">
                <a:solidFill>
                  <a:srgbClr val="7F49D7"/>
                </a:solidFill>
                <a:latin typeface="Century Gothic" panose="020B0502020202020204" pitchFamily="34" charset="0"/>
              </a:rPr>
              <a:t>Работа с большими языковыми моделями, аналитика</a:t>
            </a:r>
          </a:p>
        </p:txBody>
      </p:sp>
      <p:sp>
        <p:nvSpPr>
          <p:cNvPr id="26" name="Прямоугольник: скругленные углы 25">
            <a:extLst>
              <a:ext uri="{FF2B5EF4-FFF2-40B4-BE49-F238E27FC236}">
                <a16:creationId xmlns:a16="http://schemas.microsoft.com/office/drawing/2014/main" id="{57D548D5-6CCE-4A23-9E82-4D2891E27E96}"/>
              </a:ext>
            </a:extLst>
          </p:cNvPr>
          <p:cNvSpPr/>
          <p:nvPr/>
        </p:nvSpPr>
        <p:spPr>
          <a:xfrm>
            <a:off x="845820" y="1158542"/>
            <a:ext cx="2426313" cy="3093867"/>
          </a:xfrm>
          <a:prstGeom prst="roundRect">
            <a:avLst/>
          </a:prstGeom>
          <a:noFill/>
          <a:ln w="44450">
            <a:solidFill>
              <a:srgbClr val="5023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F1A22F-A863-41BF-87DB-F636F0DDC3B9}"/>
              </a:ext>
            </a:extLst>
          </p:cNvPr>
          <p:cNvSpPr txBox="1"/>
          <p:nvPr/>
        </p:nvSpPr>
        <p:spPr>
          <a:xfrm>
            <a:off x="3829366" y="3622553"/>
            <a:ext cx="43984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Blip>
                <a:blip r:embed="rId7"/>
              </a:buBlip>
            </a:pPr>
            <a:r>
              <a:rPr lang="ru-RU" sz="2400" dirty="0">
                <a:solidFill>
                  <a:srgbClr val="7F49D7"/>
                </a:solidFill>
                <a:latin typeface="Century Gothic" panose="020B0502020202020204" pitchFamily="34" charset="0"/>
              </a:rPr>
              <a:t>Генерация запросов программы</a:t>
            </a: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611E2303-DC8C-44BB-A883-B6B851D8F2C8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0304" y="4118099"/>
            <a:ext cx="529933" cy="660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48254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1D8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54359" y="162435"/>
            <a:ext cx="5638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>
                <a:solidFill>
                  <a:srgbClr val="A179E1"/>
                </a:solidFill>
                <a:latin typeface="Century Gothic" panose="020B0502020202020204" pitchFamily="34" charset="0"/>
              </a:rPr>
              <a:t>МТС </a:t>
            </a:r>
            <a:r>
              <a:rPr lang="ru-RU" sz="1200" dirty="0" err="1">
                <a:solidFill>
                  <a:srgbClr val="A179E1"/>
                </a:solidFill>
                <a:latin typeface="Century Gothic" panose="020B0502020202020204" pitchFamily="34" charset="0"/>
              </a:rPr>
              <a:t>Линк</a:t>
            </a:r>
            <a:r>
              <a:rPr lang="ru-RU" sz="1200" dirty="0">
                <a:solidFill>
                  <a:srgbClr val="A179E1"/>
                </a:solidFill>
                <a:latin typeface="Century Gothic" panose="020B0502020202020204" pitchFamily="34" charset="0"/>
              </a:rPr>
              <a:t>. Использование ИИ в продукте</a:t>
            </a: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304800" y="439434"/>
            <a:ext cx="8535168" cy="4494515"/>
          </a:xfrm>
          <a:prstGeom prst="roundRect">
            <a:avLst/>
          </a:prstGeom>
          <a:noFill/>
          <a:ln>
            <a:solidFill>
              <a:srgbClr val="CCB7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TextBox 9"/>
          <p:cNvSpPr txBox="1"/>
          <p:nvPr/>
        </p:nvSpPr>
        <p:spPr>
          <a:xfrm>
            <a:off x="8780060" y="4749636"/>
            <a:ext cx="304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rgbClr val="A47EE2"/>
                </a:solidFill>
                <a:latin typeface="Rostov" pitchFamily="2" charset="0"/>
              </a:rPr>
              <a:t>8</a:t>
            </a:r>
          </a:p>
        </p:txBody>
      </p:sp>
      <p:sp>
        <p:nvSpPr>
          <p:cNvPr id="14" name="Заголовок 13">
            <a:extLst>
              <a:ext uri="{FF2B5EF4-FFF2-40B4-BE49-F238E27FC236}">
                <a16:creationId xmlns:a16="http://schemas.microsoft.com/office/drawing/2014/main" id="{57092AE8-9BC2-4896-AF62-30DD29F334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0819" y="560045"/>
            <a:ext cx="7463129" cy="615553"/>
          </a:xfrm>
        </p:spPr>
        <p:txBody>
          <a:bodyPr/>
          <a:lstStyle/>
          <a:p>
            <a:pPr algn="ctr"/>
            <a:r>
              <a:rPr lang="ru-RU" sz="4000" dirty="0">
                <a:solidFill>
                  <a:srgbClr val="431D81"/>
                </a:solidFill>
                <a:latin typeface="Rostov" pitchFamily="2" charset="0"/>
              </a:rPr>
              <a:t>Проверенные решения</a:t>
            </a:r>
          </a:p>
        </p:txBody>
      </p:sp>
      <p:sp>
        <p:nvSpPr>
          <p:cNvPr id="73" name="Выгнутая вниз стрелка 72"/>
          <p:cNvSpPr/>
          <p:nvPr/>
        </p:nvSpPr>
        <p:spPr>
          <a:xfrm rot="3461279">
            <a:off x="3815893" y="2090466"/>
            <a:ext cx="2466175" cy="448548"/>
          </a:xfrm>
          <a:prstGeom prst="curvedUpArrow">
            <a:avLst/>
          </a:prstGeom>
          <a:solidFill>
            <a:srgbClr val="A47EE2"/>
          </a:solidFill>
          <a:ln>
            <a:solidFill>
              <a:srgbClr val="CCB7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AB2A2DFC-ACB8-45C8-B36B-D7EBB0B426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1314" y="1733550"/>
            <a:ext cx="1316370" cy="2571750"/>
          </a:xfrm>
          <a:prstGeom prst="rect">
            <a:avLst/>
          </a:prstGeom>
        </p:spPr>
      </p:pic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12585053-6AC2-44AC-B007-03C8A05FF5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6989" y="1683429"/>
            <a:ext cx="1316370" cy="2571750"/>
          </a:xfrm>
          <a:prstGeom prst="rect">
            <a:avLst/>
          </a:prstGeom>
        </p:spPr>
      </p:pic>
      <p:sp>
        <p:nvSpPr>
          <p:cNvPr id="25" name="Овал 24">
            <a:extLst>
              <a:ext uri="{FF2B5EF4-FFF2-40B4-BE49-F238E27FC236}">
                <a16:creationId xmlns:a16="http://schemas.microsoft.com/office/drawing/2014/main" id="{03606FEB-5128-4D1F-8818-7DE1505DC8D7}"/>
              </a:ext>
            </a:extLst>
          </p:cNvPr>
          <p:cNvSpPr/>
          <p:nvPr/>
        </p:nvSpPr>
        <p:spPr>
          <a:xfrm>
            <a:off x="6144199" y="1845616"/>
            <a:ext cx="990600" cy="990600"/>
          </a:xfrm>
          <a:prstGeom prst="ellipse">
            <a:avLst/>
          </a:prstGeom>
          <a:solidFill>
            <a:srgbClr val="CCB7EF"/>
          </a:solidFill>
          <a:ln>
            <a:solidFill>
              <a:srgbClr val="F7F1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6" name="Выгнутая вниз стрелка 72">
            <a:extLst>
              <a:ext uri="{FF2B5EF4-FFF2-40B4-BE49-F238E27FC236}">
                <a16:creationId xmlns:a16="http://schemas.microsoft.com/office/drawing/2014/main" id="{CDE58F15-E2C9-4503-956B-F3DD2D7F8100}"/>
              </a:ext>
            </a:extLst>
          </p:cNvPr>
          <p:cNvSpPr/>
          <p:nvPr/>
        </p:nvSpPr>
        <p:spPr>
          <a:xfrm rot="18138721" flipH="1">
            <a:off x="2462605" y="2090466"/>
            <a:ext cx="2466175" cy="448548"/>
          </a:xfrm>
          <a:prstGeom prst="curvedUpArrow">
            <a:avLst/>
          </a:prstGeom>
          <a:solidFill>
            <a:srgbClr val="A47EE2"/>
          </a:solidFill>
          <a:ln>
            <a:solidFill>
              <a:srgbClr val="CCB7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23" name="Овал 22">
            <a:extLst>
              <a:ext uri="{FF2B5EF4-FFF2-40B4-BE49-F238E27FC236}">
                <a16:creationId xmlns:a16="http://schemas.microsoft.com/office/drawing/2014/main" id="{3C31FBC0-1B8E-42C6-9906-9B61648B6FDB}"/>
              </a:ext>
            </a:extLst>
          </p:cNvPr>
          <p:cNvSpPr/>
          <p:nvPr/>
        </p:nvSpPr>
        <p:spPr>
          <a:xfrm>
            <a:off x="1599627" y="1802327"/>
            <a:ext cx="990600" cy="990600"/>
          </a:xfrm>
          <a:prstGeom prst="ellipse">
            <a:avLst/>
          </a:prstGeom>
          <a:solidFill>
            <a:srgbClr val="CCB7EF"/>
          </a:solidFill>
          <a:ln>
            <a:solidFill>
              <a:srgbClr val="F7F1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4" name="TextBox 63"/>
          <p:cNvSpPr txBox="1"/>
          <p:nvPr/>
        </p:nvSpPr>
        <p:spPr>
          <a:xfrm>
            <a:off x="5891128" y="2104722"/>
            <a:ext cx="14861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431D81"/>
                </a:solidFill>
                <a:latin typeface="Rostov" pitchFamily="2" charset="0"/>
              </a:rPr>
              <a:t>LSVC</a:t>
            </a:r>
            <a:endParaRPr lang="ru-RU" sz="2400" dirty="0">
              <a:solidFill>
                <a:srgbClr val="431D81"/>
              </a:solidFill>
              <a:latin typeface="Rostov" pitchFamily="2" charset="0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1724270" y="2110083"/>
            <a:ext cx="7618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431D81"/>
                </a:solidFill>
                <a:latin typeface="Rostov" pitchFamily="2" charset="0"/>
              </a:rPr>
              <a:t>GPT</a:t>
            </a:r>
            <a:endParaRPr lang="ru-RU" sz="2400" dirty="0">
              <a:solidFill>
                <a:srgbClr val="431D81"/>
              </a:solidFill>
              <a:latin typeface="Rostov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672353-176C-4EDF-42A8-16E2927A418E}"/>
              </a:ext>
            </a:extLst>
          </p:cNvPr>
          <p:cNvSpPr txBox="1"/>
          <p:nvPr/>
        </p:nvSpPr>
        <p:spPr>
          <a:xfrm>
            <a:off x="5955757" y="2843386"/>
            <a:ext cx="131637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dirty="0"/>
              <a:t>Линейный метод опорных векторов </a:t>
            </a:r>
          </a:p>
        </p:txBody>
      </p:sp>
    </p:spTree>
    <p:extLst>
      <p:ext uri="{BB962C8B-B14F-4D97-AF65-F5344CB8AC3E}">
        <p14:creationId xmlns:p14="http://schemas.microsoft.com/office/powerpoint/2010/main" val="221706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1D8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Скругленный прямоугольник 4"/>
          <p:cNvSpPr/>
          <p:nvPr/>
        </p:nvSpPr>
        <p:spPr>
          <a:xfrm>
            <a:off x="2309877" y="1113338"/>
            <a:ext cx="6384528" cy="3660232"/>
          </a:xfrm>
          <a:prstGeom prst="roundRect">
            <a:avLst/>
          </a:prstGeom>
          <a:solidFill>
            <a:schemeClr val="bg1"/>
          </a:solidFill>
          <a:ln>
            <a:solidFill>
              <a:srgbClr val="CCB7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TextBox 3"/>
          <p:cNvSpPr txBox="1"/>
          <p:nvPr/>
        </p:nvSpPr>
        <p:spPr>
          <a:xfrm>
            <a:off x="954359" y="162435"/>
            <a:ext cx="5638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>
                <a:solidFill>
                  <a:srgbClr val="A179E1"/>
                </a:solidFill>
                <a:latin typeface="Century Gothic" panose="020B0502020202020204" pitchFamily="34" charset="0"/>
              </a:rPr>
              <a:t>МТС </a:t>
            </a:r>
            <a:r>
              <a:rPr lang="ru-RU" sz="1200" dirty="0" err="1">
                <a:solidFill>
                  <a:srgbClr val="A179E1"/>
                </a:solidFill>
                <a:latin typeface="Century Gothic" panose="020B0502020202020204" pitchFamily="34" charset="0"/>
              </a:rPr>
              <a:t>Линк</a:t>
            </a:r>
            <a:r>
              <a:rPr lang="ru-RU" sz="1200" dirty="0">
                <a:solidFill>
                  <a:srgbClr val="A179E1"/>
                </a:solidFill>
                <a:latin typeface="Century Gothic" panose="020B0502020202020204" pitchFamily="34" charset="0"/>
              </a:rPr>
              <a:t>. Использование ИИ в продукте</a:t>
            </a: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304800" y="439434"/>
            <a:ext cx="8535168" cy="4494515"/>
          </a:xfrm>
          <a:prstGeom prst="roundRect">
            <a:avLst/>
          </a:prstGeom>
          <a:noFill/>
          <a:ln>
            <a:solidFill>
              <a:srgbClr val="CCB7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TextBox 9"/>
          <p:cNvSpPr txBox="1"/>
          <p:nvPr/>
        </p:nvSpPr>
        <p:spPr>
          <a:xfrm>
            <a:off x="8694404" y="4733894"/>
            <a:ext cx="5163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rgbClr val="A47EE2"/>
                </a:solidFill>
                <a:latin typeface="Rostov" pitchFamily="2" charset="0"/>
              </a:rPr>
              <a:t>9</a:t>
            </a:r>
          </a:p>
        </p:txBody>
      </p:sp>
      <p:sp>
        <p:nvSpPr>
          <p:cNvPr id="14" name="Заголовок 13">
            <a:extLst>
              <a:ext uri="{FF2B5EF4-FFF2-40B4-BE49-F238E27FC236}">
                <a16:creationId xmlns:a16="http://schemas.microsoft.com/office/drawing/2014/main" id="{57092AE8-9BC2-4896-AF62-30DD29F334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979" y="478391"/>
            <a:ext cx="8244041" cy="719467"/>
          </a:xfrm>
        </p:spPr>
        <p:txBody>
          <a:bodyPr/>
          <a:lstStyle/>
          <a:p>
            <a:pPr algn="ctr"/>
            <a:r>
              <a:rPr lang="en-US" sz="4000" dirty="0" err="1">
                <a:solidFill>
                  <a:srgbClr val="431D81"/>
                </a:solidFill>
                <a:latin typeface="Rostov" pitchFamily="2" charset="0"/>
              </a:rPr>
              <a:t>ChatGPT</a:t>
            </a:r>
            <a:br>
              <a:rPr lang="ru-RU" sz="4000" dirty="0">
                <a:solidFill>
                  <a:srgbClr val="431D81"/>
                </a:solidFill>
                <a:latin typeface="Rostov" pitchFamily="2" charset="0"/>
              </a:rPr>
            </a:br>
            <a:endParaRPr lang="ru-RU" sz="4000" dirty="0">
              <a:solidFill>
                <a:srgbClr val="431D81"/>
              </a:solidFill>
              <a:latin typeface="Rostov" pitchFamily="2" charset="0"/>
            </a:endParaRPr>
          </a:p>
        </p:txBody>
      </p:sp>
      <p:pic>
        <p:nvPicPr>
          <p:cNvPr id="56" name="Рисунок 5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303" y="1587923"/>
            <a:ext cx="1316370" cy="2571750"/>
          </a:xfrm>
          <a:prstGeom prst="rect">
            <a:avLst/>
          </a:prstGeom>
        </p:spPr>
      </p:pic>
      <p:sp>
        <p:nvSpPr>
          <p:cNvPr id="60" name="Овал 59"/>
          <p:cNvSpPr/>
          <p:nvPr/>
        </p:nvSpPr>
        <p:spPr>
          <a:xfrm>
            <a:off x="1042380" y="1696091"/>
            <a:ext cx="990600" cy="990600"/>
          </a:xfrm>
          <a:prstGeom prst="ellipse">
            <a:avLst/>
          </a:prstGeom>
          <a:solidFill>
            <a:srgbClr val="CCB7EF"/>
          </a:solidFill>
          <a:ln>
            <a:solidFill>
              <a:srgbClr val="F7F1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3" name="TextBox 62"/>
          <p:cNvSpPr txBox="1"/>
          <p:nvPr/>
        </p:nvSpPr>
        <p:spPr>
          <a:xfrm>
            <a:off x="1156584" y="1960558"/>
            <a:ext cx="7618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431D81"/>
                </a:solidFill>
                <a:latin typeface="Rostov" pitchFamily="2" charset="0"/>
              </a:rPr>
              <a:t>GPT</a:t>
            </a:r>
            <a:endParaRPr lang="ru-RU" sz="2400" dirty="0">
              <a:solidFill>
                <a:srgbClr val="431D81"/>
              </a:solidFill>
              <a:latin typeface="Rostov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5302C82-54F3-4C9B-8A63-F724608B3C44}"/>
              </a:ext>
            </a:extLst>
          </p:cNvPr>
          <p:cNvSpPr txBox="1"/>
          <p:nvPr/>
        </p:nvSpPr>
        <p:spPr>
          <a:xfrm>
            <a:off x="2613403" y="1228790"/>
            <a:ext cx="6080234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Blip>
                <a:blip r:embed="rId4"/>
              </a:buBlip>
            </a:pPr>
            <a:r>
              <a:rPr lang="ru-RU" sz="1600" dirty="0">
                <a:solidFill>
                  <a:srgbClr val="502399"/>
                </a:solidFill>
                <a:latin typeface="Century Gothic" panose="020B0502020202020204" pitchFamily="34" charset="0"/>
              </a:rPr>
              <a:t>Обращались к </a:t>
            </a:r>
            <a:r>
              <a:rPr lang="ru-RU" sz="1600" b="1" dirty="0">
                <a:solidFill>
                  <a:srgbClr val="502399"/>
                </a:solidFill>
                <a:latin typeface="Century Gothic" panose="020B0502020202020204" pitchFamily="34" charset="0"/>
              </a:rPr>
              <a:t>API </a:t>
            </a:r>
            <a:r>
              <a:rPr lang="ru-RU" sz="1600" b="1" dirty="0" err="1">
                <a:solidFill>
                  <a:srgbClr val="502399"/>
                </a:solidFill>
                <a:latin typeface="Century Gothic" panose="020B0502020202020204" pitchFamily="34" charset="0"/>
              </a:rPr>
              <a:t>ChatGPT</a:t>
            </a:r>
            <a:endParaRPr lang="ru-RU" sz="1600" b="1" dirty="0">
              <a:solidFill>
                <a:srgbClr val="502399"/>
              </a:solidFill>
              <a:latin typeface="Century Gothic" panose="020B0502020202020204" pitchFamily="34" charset="0"/>
            </a:endParaRPr>
          </a:p>
          <a:p>
            <a:pPr marL="285750" indent="-285750">
              <a:buBlip>
                <a:blip r:embed="rId4"/>
              </a:buBlip>
            </a:pPr>
            <a:r>
              <a:rPr lang="ru-RU" sz="1600" b="1" dirty="0">
                <a:solidFill>
                  <a:srgbClr val="502399"/>
                </a:solidFill>
                <a:latin typeface="Century Gothic" panose="020B0502020202020204" pitchFamily="34" charset="0"/>
              </a:rPr>
              <a:t>Запрос: </a:t>
            </a:r>
            <a:r>
              <a:rPr lang="ru-RU" sz="1600" dirty="0">
                <a:solidFill>
                  <a:srgbClr val="502399"/>
                </a:solidFill>
                <a:latin typeface="Century Gothic" panose="020B0502020202020204" pitchFamily="34" charset="0"/>
              </a:rPr>
              <a:t>"Выбери одно из представленных в списке ["Атмосфера", "Баланс", "Влияние", "Вызов", "Гибкость", "Деньги", "Динамика", "Достижение", "Инновации", "Интерес", "Карьера", "Командная работа", "Культура", "Люди", "Новизна", "Польза", "Признание", "Путешествия", "Развитие", "Репутация компании", "Руководство", "Свобода", "Стратегия", "Эмоции", "Самоутверждение", "Выгода", "Инфраструктура", "Общение", "Конфликты", "Страх", "Ценности", "Месть", "Вдохновение", "Изоляция"] ключевых слов, подходящее по смыслу предложения : {</a:t>
            </a:r>
            <a:r>
              <a:rPr lang="ru-RU" sz="1600" dirty="0" err="1">
                <a:solidFill>
                  <a:srgbClr val="502399"/>
                </a:solidFill>
                <a:latin typeface="Century Gothic" panose="020B0502020202020204" pitchFamily="34" charset="0"/>
              </a:rPr>
              <a:t>text</a:t>
            </a:r>
            <a:r>
              <a:rPr lang="ru-RU" sz="1600" dirty="0">
                <a:solidFill>
                  <a:srgbClr val="502399"/>
                </a:solidFill>
                <a:latin typeface="Century Gothic" panose="020B0502020202020204" pitchFamily="34" charset="0"/>
              </a:rPr>
              <a:t>}" </a:t>
            </a:r>
          </a:p>
          <a:p>
            <a:pPr marL="285750" indent="-285750">
              <a:buBlip>
                <a:blip r:embed="rId4"/>
              </a:buBlip>
            </a:pPr>
            <a:r>
              <a:rPr lang="ru-RU" sz="1600" dirty="0">
                <a:solidFill>
                  <a:srgbClr val="502399"/>
                </a:solidFill>
                <a:latin typeface="Century Gothic" panose="020B0502020202020204" pitchFamily="34" charset="0"/>
              </a:rPr>
              <a:t>Время выдачи ответа (списка ключевых слов): </a:t>
            </a:r>
            <a:r>
              <a:rPr lang="ru-RU" sz="1600" b="1" dirty="0">
                <a:solidFill>
                  <a:srgbClr val="502399"/>
                </a:solidFill>
                <a:latin typeface="Century Gothic" panose="020B0502020202020204" pitchFamily="34" charset="0"/>
              </a:rPr>
              <a:t>40</a:t>
            </a:r>
            <a:r>
              <a:rPr lang="ru-RU" sz="1600" dirty="0">
                <a:solidFill>
                  <a:srgbClr val="502399"/>
                </a:solidFill>
                <a:latin typeface="Century Gothic" panose="020B0502020202020204" pitchFamily="34" charset="0"/>
              </a:rPr>
              <a:t> секунд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380589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607</TotalTime>
  <Words>1010</Words>
  <Application>Microsoft Office PowerPoint</Application>
  <PresentationFormat>Экран (16:9)</PresentationFormat>
  <Paragraphs>184</Paragraphs>
  <Slides>21</Slides>
  <Notes>21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21</vt:i4>
      </vt:variant>
    </vt:vector>
  </HeadingPairs>
  <TitlesOfParts>
    <vt:vector size="27" baseType="lpstr">
      <vt:lpstr>Arial</vt:lpstr>
      <vt:lpstr>Calibri</vt:lpstr>
      <vt:lpstr>Century Gothic</vt:lpstr>
      <vt:lpstr>Microsoft Sans Serif</vt:lpstr>
      <vt:lpstr>Rostov</vt:lpstr>
      <vt:lpstr>Office Theme</vt:lpstr>
      <vt:lpstr>      Решение от команды   «ИИгры разума»</vt:lpstr>
      <vt:lpstr>Содержание презентации</vt:lpstr>
      <vt:lpstr>Задача</vt:lpstr>
      <vt:lpstr>Презентация PowerPoint</vt:lpstr>
      <vt:lpstr>Презентация PowerPoint</vt:lpstr>
      <vt:lpstr>Презентация PowerPoint</vt:lpstr>
      <vt:lpstr>Презентация PowerPoint</vt:lpstr>
      <vt:lpstr>Проверенные решения</vt:lpstr>
      <vt:lpstr>ChatGPT </vt:lpstr>
      <vt:lpstr>ChatGPT </vt:lpstr>
      <vt:lpstr>Датасеты для обучения модели</vt:lpstr>
      <vt:lpstr>  </vt:lpstr>
      <vt:lpstr>  </vt:lpstr>
      <vt:lpstr>Сравнение моделей  </vt:lpstr>
      <vt:lpstr>Сравнение моделей  </vt:lpstr>
      <vt:lpstr>Сравнение моделей  </vt:lpstr>
      <vt:lpstr>Линейный метод опорных векторов (LSVC)  </vt:lpstr>
      <vt:lpstr>Линейный метод опорных векторов (LSVC)  </vt:lpstr>
      <vt:lpstr>Использование модели  </vt:lpstr>
      <vt:lpstr>Пользовательский интерфейс  </vt:lpstr>
      <vt:lpstr>Спасибо за внимание!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Пекарусь Арина</dc:creator>
  <cp:lastModifiedBy>Anna Watson</cp:lastModifiedBy>
  <cp:revision>62</cp:revision>
  <dcterms:created xsi:type="dcterms:W3CDTF">2024-09-30T09:24:28Z</dcterms:created>
  <dcterms:modified xsi:type="dcterms:W3CDTF">2024-10-03T22:16:31Z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2024-09-13T00:00:00Z</vt:filetime>
  </property>
  <property fmtid="{D5CDD505-2E9C-101B-9397-08002B2CF9AE}" pid="3" name="Creator">
    <vt:lpwstr>Microsoft® PowerPoint® 2021</vt:lpwstr>
  </property>
  <property fmtid="{D5CDD505-2E9C-101B-9397-08002B2CF9AE}" pid="4" name="LastSaved">
    <vt:filetime>2024-09-30T00:00:00Z</vt:filetime>
  </property>
</Properties>
</file>